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7"/>
  </p:notesMasterIdLst>
  <p:sldIdLst>
    <p:sldId id="257" r:id="rId2"/>
    <p:sldId id="376" r:id="rId3"/>
    <p:sldId id="400" r:id="rId4"/>
    <p:sldId id="420" r:id="rId5"/>
    <p:sldId id="434" r:id="rId6"/>
    <p:sldId id="401" r:id="rId7"/>
    <p:sldId id="402" r:id="rId8"/>
    <p:sldId id="421" r:id="rId9"/>
    <p:sldId id="424" r:id="rId10"/>
    <p:sldId id="425" r:id="rId11"/>
    <p:sldId id="426" r:id="rId12"/>
    <p:sldId id="403" r:id="rId13"/>
    <p:sldId id="427" r:id="rId14"/>
    <p:sldId id="433" r:id="rId15"/>
    <p:sldId id="258"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59326" autoAdjust="0"/>
  </p:normalViewPr>
  <p:slideViewPr>
    <p:cSldViewPr snapToGrid="0">
      <p:cViewPr varScale="1">
        <p:scale>
          <a:sx n="115" d="100"/>
          <a:sy n="115" d="100"/>
        </p:scale>
        <p:origin x="372"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SG"/>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DF5384-6A9E-4745-819C-F6F4A4E83E47}" type="datetimeFigureOut">
              <a:rPr lang="en-SG" smtClean="0"/>
              <a:t>4/10/2022</a:t>
            </a:fld>
            <a:endParaRPr lang="en-SG"/>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SG"/>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SG"/>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DB95BAA-966A-465A-B993-3B271A8AC6D4}" type="slidenum">
              <a:rPr lang="en-SG" smtClean="0"/>
              <a:t>‹#›</a:t>
            </a:fld>
            <a:endParaRPr lang="en-SG"/>
          </a:p>
        </p:txBody>
      </p:sp>
    </p:spTree>
    <p:extLst>
      <p:ext uri="{BB962C8B-B14F-4D97-AF65-F5344CB8AC3E}">
        <p14:creationId xmlns:p14="http://schemas.microsoft.com/office/powerpoint/2010/main" val="31401540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Hello everyone, I am Lin Geng from Singapore University of Technology and Design, and today I will be presenting about our paper titled </a:t>
            </a:r>
            <a:r>
              <a:rPr lang="en-US" sz="1200" b="0" dirty="0">
                <a:latin typeface="Arial" panose="020B0604020202020204" pitchFamily="34" charset="0"/>
                <a:cs typeface="Arial" panose="020B0604020202020204" pitchFamily="34" charset="0"/>
              </a:rPr>
              <a:t>Dynamic Spatio-Temporal Specialization</a:t>
            </a:r>
            <a:br>
              <a:rPr lang="en-US" sz="1200" b="0" dirty="0">
                <a:latin typeface="Arial" panose="020B0604020202020204" pitchFamily="34" charset="0"/>
                <a:cs typeface="Arial" panose="020B0604020202020204" pitchFamily="34" charset="0"/>
              </a:rPr>
            </a:br>
            <a:r>
              <a:rPr lang="en-US" sz="1200" b="0" dirty="0">
                <a:latin typeface="Arial" panose="020B0604020202020204" pitchFamily="34" charset="0"/>
                <a:cs typeface="Arial" panose="020B0604020202020204" pitchFamily="34" charset="0"/>
              </a:rPr>
              <a:t>Learning for Fine-Grained Action Recognition</a:t>
            </a:r>
            <a:endParaRPr lang="en-SG" b="0" dirty="0"/>
          </a:p>
          <a:p>
            <a:endParaRPr lang="en-SG" dirty="0"/>
          </a:p>
          <a:p>
            <a:endParaRPr lang="en-SG" dirty="0"/>
          </a:p>
        </p:txBody>
      </p:sp>
      <p:sp>
        <p:nvSpPr>
          <p:cNvPr id="4" name="Slide Number Placeholder 3"/>
          <p:cNvSpPr>
            <a:spLocks noGrp="1"/>
          </p:cNvSpPr>
          <p:nvPr>
            <p:ph type="sldNum" sz="quarter" idx="5"/>
          </p:nvPr>
        </p:nvSpPr>
        <p:spPr/>
        <p:txBody>
          <a:bodyPr/>
          <a:lstStyle/>
          <a:p>
            <a:fld id="{7FAA2ABC-2F11-4918-8F66-1D3A1DBA4229}" type="slidenum">
              <a:rPr lang="en-SG" smtClean="0"/>
              <a:t>1</a:t>
            </a:fld>
            <a:endParaRPr lang="en-SG"/>
          </a:p>
        </p:txBody>
      </p:sp>
    </p:spTree>
    <p:extLst>
      <p:ext uri="{BB962C8B-B14F-4D97-AF65-F5344CB8AC3E}">
        <p14:creationId xmlns:p14="http://schemas.microsoft.com/office/powerpoint/2010/main" val="14075744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In the crucial second step, we evaluate the model's performance on held-out samples in a validation set, which estimates model performance on unseen samples.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The second-order gradients (with respect to upstream parameters) from this evaluation provide feedback on how upstream parameters can be updated such that their \</a:t>
                </a:r>
                <a:r>
                  <a:rPr lang="en-US" sz="1800" dirty="0" err="1"/>
                  <a:t>textit</a:t>
                </a:r>
                <a:r>
                  <a:rPr lang="en-US" sz="1800" dirty="0"/>
                  <a:t>{dynamic decisions during training can improve the learning process of downstream parameters}, leading to better performance on unseen samples.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These second-order gradients </a:t>
                </a:r>
                <a14:m>
                  <m:oMath xmlns:m="http://schemas.openxmlformats.org/officeDocument/2006/math">
                    <m:sSub>
                      <m:sSubPr>
                        <m:ctrlPr>
                          <a:rPr lang="en-SG" sz="1800" i="1">
                            <a:latin typeface="Cambria Math" panose="02040503050406030204" pitchFamily="18" charset="0"/>
                          </a:rPr>
                        </m:ctrlPr>
                      </m:sSubPr>
                      <m:e>
                        <m:r>
                          <m:rPr>
                            <m:sty m:val="p"/>
                          </m:rPr>
                          <a:rPr lang="en-SG" sz="1800">
                            <a:latin typeface="Cambria Math" panose="02040503050406030204" pitchFamily="18" charset="0"/>
                          </a:rPr>
                          <m:t>∇</m:t>
                        </m:r>
                      </m:e>
                      <m:sub>
                        <m:r>
                          <a:rPr lang="en-SG" sz="1800" i="1">
                            <a:latin typeface="Cambria Math" panose="02040503050406030204" pitchFamily="18" charset="0"/>
                          </a:rPr>
                          <m:t>𝑢</m:t>
                        </m:r>
                      </m:sub>
                    </m:sSub>
                    <m:r>
                      <a:rPr lang="en-SG" sz="1800" i="1">
                        <a:latin typeface="Cambria Math" panose="02040503050406030204" pitchFamily="18" charset="0"/>
                      </a:rPr>
                      <m:t> </m:t>
                    </m:r>
                  </m:oMath>
                </a14:m>
                <a:r>
                  <a:rPr lang="en-US" sz="1800" dirty="0"/>
                  <a:t>provide feedback on how to adjust </a:t>
                </a:r>
                <a14:m>
                  <m:oMath xmlns:m="http://schemas.openxmlformats.org/officeDocument/2006/math">
                    <m:r>
                      <a:rPr lang="en-SG" sz="1800" i="1" smtClean="0">
                        <a:latin typeface="Cambria Math" panose="02040503050406030204" pitchFamily="18" charset="0"/>
                      </a:rPr>
                      <m:t>𝑢</m:t>
                    </m:r>
                    <m:r>
                      <a:rPr lang="en-SG" sz="1800" i="1" smtClean="0">
                        <a:latin typeface="Cambria Math" panose="02040503050406030204" pitchFamily="18" charset="0"/>
                      </a:rPr>
                      <m:t> </m:t>
                    </m:r>
                  </m:oMath>
                </a14:m>
                <a:r>
                  <a:rPr lang="en-US" sz="1800" dirty="0"/>
                  <a:t>such that their dynamic decisions lead to better training of the downstream parameters (as simulated in the Simulated Update Step), resulting in improved performance on unseen samples</a:t>
                </a:r>
                <a:r>
                  <a:rPr lang="en-US" sz="2000" dirty="0"/>
                  <a:t>.</a:t>
                </a:r>
                <a:endParaRPr lang="en-SG" sz="2000" dirty="0"/>
              </a:p>
              <a:p>
                <a:endParaRPr lang="en-SG"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In the crucial second step, we evaluate the model's performance on held-out samples in a validation set, which estimates model performance on unseen samples.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The second-order gradients (with respect to upstream parameters) from this evaluation provide feedback on how upstream parameters can be updated such that their \</a:t>
                </a:r>
                <a:r>
                  <a:rPr lang="en-US" sz="1800" dirty="0" err="1"/>
                  <a:t>textit</a:t>
                </a:r>
                <a:r>
                  <a:rPr lang="en-US" sz="1800" dirty="0"/>
                  <a:t>{dynamic decisions during training can improve the learning process of downstream parameters}, leading to better performance on unseen samples.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These second-order gradients </a:t>
                </a:r>
                <a:r>
                  <a:rPr lang="en-SG" sz="1800" i="0">
                    <a:latin typeface="Cambria Math" panose="02040503050406030204" pitchFamily="18" charset="0"/>
                  </a:rPr>
                  <a:t>∇_𝑢  </a:t>
                </a:r>
                <a:r>
                  <a:rPr lang="en-US" sz="1800" dirty="0"/>
                  <a:t>provide feedback on how to adjust </a:t>
                </a:r>
                <a:r>
                  <a:rPr lang="en-SG" sz="1800" i="0">
                    <a:latin typeface="Cambria Math" panose="02040503050406030204" pitchFamily="18" charset="0"/>
                  </a:rPr>
                  <a:t>𝑢 </a:t>
                </a:r>
                <a:r>
                  <a:rPr lang="en-US" sz="1800" dirty="0"/>
                  <a:t>such that their dynamic decisions lead to better training of the downstream parameters (as simulated in the Simulated Update Step), resulting in improved performance on unseen samples</a:t>
                </a:r>
                <a:r>
                  <a:rPr lang="en-US" sz="2000" dirty="0"/>
                  <a:t>.</a:t>
                </a:r>
                <a:endParaRPr lang="en-SG" sz="2000" dirty="0"/>
              </a:p>
              <a:p>
                <a:endParaRPr lang="en-SG" dirty="0"/>
              </a:p>
            </p:txBody>
          </p:sp>
        </mc:Fallback>
      </mc:AlternateContent>
      <p:sp>
        <p:nvSpPr>
          <p:cNvPr id="4" name="Slide Number Placeholder 3"/>
          <p:cNvSpPr>
            <a:spLocks noGrp="1"/>
          </p:cNvSpPr>
          <p:nvPr>
            <p:ph type="sldNum" sz="quarter" idx="5"/>
          </p:nvPr>
        </p:nvSpPr>
        <p:spPr/>
        <p:txBody>
          <a:bodyPr/>
          <a:lstStyle/>
          <a:p>
            <a:fld id="{9B572415-A884-4CF3-8BFC-D89F6EF63DC9}" type="slidenum">
              <a:rPr lang="en-SG" smtClean="0"/>
              <a:pPr/>
              <a:t>10</a:t>
            </a:fld>
            <a:endParaRPr lang="en-SG"/>
          </a:p>
        </p:txBody>
      </p:sp>
    </p:spTree>
    <p:extLst>
      <p:ext uri="{BB962C8B-B14F-4D97-AF65-F5344CB8AC3E}">
        <p14:creationId xmlns:p14="http://schemas.microsoft.com/office/powerpoint/2010/main" val="18452362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In the final step, downstream parameters are optimized using the \</a:t>
                </a:r>
                <a:r>
                  <a:rPr lang="en-US" sz="1800" dirty="0" err="1"/>
                  <a:t>textit</a:t>
                </a:r>
                <a:r>
                  <a:rPr lang="en-US" sz="1800" dirty="0"/>
                  <a:t>{meta-optimized upstream parameters}, which now make dynamic decisions in the model such that downstream parameters are able to benefit more from training and have improved (testing) performance.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p>
                <a:endParaRPr lang="en-SG" sz="1200" dirty="0"/>
              </a:p>
              <a:p>
                <a:r>
                  <a:rPr lang="en-US" sz="1200" dirty="0"/>
                  <a:t>One iteration of this algorithm concludes here, and we obtain updated parameters </a:t>
                </a:r>
                <a14:m>
                  <m:oMath xmlns:m="http://schemas.openxmlformats.org/officeDocument/2006/math">
                    <m:r>
                      <a:rPr lang="en-SG" sz="1200" b="0" i="1" smtClean="0">
                        <a:latin typeface="Cambria Math" panose="02040503050406030204" pitchFamily="18" charset="0"/>
                      </a:rPr>
                      <m:t>𝑢</m:t>
                    </m:r>
                    <m:r>
                      <a:rPr lang="en-SG" sz="1200" b="0" i="1" smtClean="0">
                        <a:latin typeface="Cambria Math" panose="02040503050406030204" pitchFamily="18" charset="0"/>
                      </a:rPr>
                      <m:t>′</m:t>
                    </m:r>
                  </m:oMath>
                </a14:m>
                <a:r>
                  <a:rPr lang="en-US" sz="1200" dirty="0"/>
                  <a:t> and </a:t>
                </a:r>
                <a14:m>
                  <m:oMath xmlns:m="http://schemas.openxmlformats.org/officeDocument/2006/math">
                    <m:r>
                      <a:rPr lang="en-SG" sz="1200" b="0" i="1" smtClean="0">
                        <a:latin typeface="Cambria Math" panose="02040503050406030204" pitchFamily="18" charset="0"/>
                      </a:rPr>
                      <m:t>𝑑</m:t>
                    </m:r>
                    <m:r>
                      <a:rPr lang="en-SG" sz="1200" i="1">
                        <a:latin typeface="Cambria Math" panose="02040503050406030204" pitchFamily="18" charset="0"/>
                      </a:rPr>
                      <m:t>′</m:t>
                    </m:r>
                  </m:oMath>
                </a14:m>
                <a:r>
                  <a:rPr lang="en-US" sz="1200" dirty="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SG"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In the final step, downstream parameters are optimized using the \</a:t>
                </a:r>
                <a:r>
                  <a:rPr lang="en-US" sz="1800" dirty="0" err="1"/>
                  <a:t>textit</a:t>
                </a:r>
                <a:r>
                  <a:rPr lang="en-US" sz="1800" dirty="0"/>
                  <a:t>{meta-optimized upstream parameters}, which now make dynamic decisions in the model such that downstream parameters are able to benefit more from training and have improved (testing) performance.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p>
              <a:p>
                <a:endParaRPr lang="en-SG" sz="1200" dirty="0"/>
              </a:p>
              <a:p>
                <a:r>
                  <a:rPr lang="en-US" sz="1200" dirty="0"/>
                  <a:t>One iteration of this algorithm concludes here, and we obtain updated parameters </a:t>
                </a:r>
                <a:r>
                  <a:rPr lang="en-SG" sz="1200" b="0" i="0">
                    <a:latin typeface="Cambria Math" panose="02040503050406030204" pitchFamily="18" charset="0"/>
                  </a:rPr>
                  <a:t>𝑢′</a:t>
                </a:r>
                <a:r>
                  <a:rPr lang="en-US" sz="1200" dirty="0"/>
                  <a:t> and </a:t>
                </a:r>
                <a:r>
                  <a:rPr lang="en-SG" sz="1200" b="0" i="0">
                    <a:latin typeface="Cambria Math" panose="02040503050406030204" pitchFamily="18" charset="0"/>
                  </a:rPr>
                  <a:t>𝑑</a:t>
                </a:r>
                <a:r>
                  <a:rPr lang="en-SG" sz="1200" i="0">
                    <a:latin typeface="Cambria Math" panose="02040503050406030204" pitchFamily="18" charset="0"/>
                  </a:rPr>
                  <a:t>′</a:t>
                </a:r>
                <a:r>
                  <a:rPr lang="en-US" sz="1200" dirty="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SG" dirty="0"/>
              </a:p>
            </p:txBody>
          </p:sp>
        </mc:Fallback>
      </mc:AlternateContent>
      <p:sp>
        <p:nvSpPr>
          <p:cNvPr id="4" name="Slide Number Placeholder 3"/>
          <p:cNvSpPr>
            <a:spLocks noGrp="1"/>
          </p:cNvSpPr>
          <p:nvPr>
            <p:ph type="sldNum" sz="quarter" idx="5"/>
          </p:nvPr>
        </p:nvSpPr>
        <p:spPr/>
        <p:txBody>
          <a:bodyPr/>
          <a:lstStyle/>
          <a:p>
            <a:fld id="{9B572415-A884-4CF3-8BFC-D89F6EF63DC9}" type="slidenum">
              <a:rPr lang="en-SG" smtClean="0"/>
              <a:pPr/>
              <a:t>11</a:t>
            </a:fld>
            <a:endParaRPr lang="en-SG"/>
          </a:p>
        </p:txBody>
      </p:sp>
    </p:spTree>
    <p:extLst>
      <p:ext uri="{BB962C8B-B14F-4D97-AF65-F5344CB8AC3E}">
        <p14:creationId xmlns:p14="http://schemas.microsoft.com/office/powerpoint/2010/main" val="2306646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We conduct experiments on two popular datasets, the Something </a:t>
            </a:r>
            <a:r>
              <a:rPr lang="en-SG" dirty="0" err="1"/>
              <a:t>Something</a:t>
            </a:r>
            <a:r>
              <a:rPr lang="en-SG" dirty="0"/>
              <a:t> v2 dataset, and the Diving48 dataset.</a:t>
            </a:r>
          </a:p>
          <a:p>
            <a:r>
              <a:rPr lang="en-SG" dirty="0"/>
              <a:t>Our method achieves state-of-the-art performance on both of them.</a:t>
            </a:r>
          </a:p>
        </p:txBody>
      </p:sp>
      <p:sp>
        <p:nvSpPr>
          <p:cNvPr id="4" name="Slide Number Placeholder 3"/>
          <p:cNvSpPr>
            <a:spLocks noGrp="1"/>
          </p:cNvSpPr>
          <p:nvPr>
            <p:ph type="sldNum" sz="quarter" idx="5"/>
          </p:nvPr>
        </p:nvSpPr>
        <p:spPr/>
        <p:txBody>
          <a:bodyPr/>
          <a:lstStyle/>
          <a:p>
            <a:fld id="{4DB95BAA-966A-465A-B993-3B271A8AC6D4}" type="slidenum">
              <a:rPr lang="en-SG" smtClean="0"/>
              <a:t>12</a:t>
            </a:fld>
            <a:endParaRPr lang="en-SG"/>
          </a:p>
        </p:txBody>
      </p:sp>
    </p:spTree>
    <p:extLst>
      <p:ext uri="{BB962C8B-B14F-4D97-AF65-F5344CB8AC3E}">
        <p14:creationId xmlns:p14="http://schemas.microsoft.com/office/powerpoint/2010/main" val="14860318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We also conduct some ablation studies on some aspects of our design.</a:t>
            </a:r>
          </a:p>
          <a:p>
            <a:endParaRPr lang="en-SG" dirty="0"/>
          </a:p>
          <a:p>
            <a:r>
              <a:rPr lang="en-SG" dirty="0"/>
              <a:t>Briefly, t</a:t>
            </a:r>
            <a:r>
              <a:rPr lang="en-SG" sz="1800" b="0" i="0" u="none" strike="noStrike" baseline="0" dirty="0">
                <a:latin typeface="CMR10"/>
              </a:rPr>
              <a:t>his </a:t>
            </a:r>
            <a:r>
              <a:rPr lang="en-US" sz="1800" b="0" i="0" u="none" strike="noStrike" baseline="0" dirty="0">
                <a:latin typeface="CMR10"/>
              </a:rPr>
              <a:t>shows that our gates can learn channel-wise architectures that are more specialized and effective for fine-grained recognition compared to other handcrafted alternatives..</a:t>
            </a:r>
          </a:p>
          <a:p>
            <a:endParaRPr lang="en-SG" dirty="0"/>
          </a:p>
          <a:p>
            <a:pPr marL="0" marR="0" lvl="0" indent="0" algn="l" defTabSz="914400" rtl="0" eaLnBrk="1" fontAlgn="auto" latinLnBrk="0" hangingPunct="1">
              <a:lnSpc>
                <a:spcPct val="100000"/>
              </a:lnSpc>
              <a:spcBef>
                <a:spcPts val="0"/>
              </a:spcBef>
              <a:spcAft>
                <a:spcPts val="0"/>
              </a:spcAft>
              <a:buClrTx/>
              <a:buSzTx/>
              <a:buFontTx/>
              <a:buNone/>
              <a:tabLst/>
              <a:defRPr/>
            </a:pPr>
            <a:r>
              <a:rPr lang="en-SG" dirty="0"/>
              <a:t>This shows that our dynamic Synapse Mechanism design performs better than alternative designs with the same number of parameters.</a:t>
            </a:r>
          </a:p>
          <a:p>
            <a:pPr algn="l"/>
            <a:endParaRPr lang="en-SG" dirty="0"/>
          </a:p>
          <a:p>
            <a:pPr algn="l"/>
            <a:endParaRPr lang="en-SG" dirty="0"/>
          </a:p>
          <a:p>
            <a:r>
              <a:rPr lang="en-SG" dirty="0"/>
              <a:t>Here, our Upstream-Downstream Learning algorithm is also shown to be effective.</a:t>
            </a:r>
          </a:p>
          <a:p>
            <a:endParaRPr lang="en-SG" dirty="0"/>
          </a:p>
          <a:p>
            <a:r>
              <a:rPr lang="en-SG" dirty="0"/>
              <a:t>We also found that increasing our N and L hyperparameters further did not lead to further improvement.</a:t>
            </a:r>
          </a:p>
        </p:txBody>
      </p:sp>
      <p:sp>
        <p:nvSpPr>
          <p:cNvPr id="4" name="Slide Number Placeholder 3"/>
          <p:cNvSpPr>
            <a:spLocks noGrp="1"/>
          </p:cNvSpPr>
          <p:nvPr>
            <p:ph type="sldNum" sz="quarter" idx="5"/>
          </p:nvPr>
        </p:nvSpPr>
        <p:spPr/>
        <p:txBody>
          <a:bodyPr/>
          <a:lstStyle/>
          <a:p>
            <a:fld id="{4DB95BAA-966A-465A-B993-3B271A8AC6D4}" type="slidenum">
              <a:rPr lang="en-SG" smtClean="0"/>
              <a:t>13</a:t>
            </a:fld>
            <a:endParaRPr lang="en-SG"/>
          </a:p>
        </p:txBody>
      </p:sp>
    </p:spTree>
    <p:extLst>
      <p:ext uri="{BB962C8B-B14F-4D97-AF65-F5344CB8AC3E}">
        <p14:creationId xmlns:p14="http://schemas.microsoft.com/office/powerpoint/2010/main" val="25341738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Here, we visualize the spread of our specialized neurons.</a:t>
            </a:r>
          </a:p>
          <a:p>
            <a:endParaRPr lang="en-US" b="0" i="0" dirty="0">
              <a:effectLst/>
              <a:latin typeface="Arial" panose="020B0604020202020204" pitchFamily="34" charset="0"/>
            </a:endParaRPr>
          </a:p>
          <a:p>
            <a:r>
              <a:rPr lang="en-US" b="0" i="0" dirty="0">
                <a:effectLst/>
                <a:latin typeface="Arial" panose="020B0604020202020204" pitchFamily="34" charset="0"/>
              </a:rPr>
              <a:t>We observe that there is a diversity of </a:t>
            </a:r>
            <a:r>
              <a:rPr lang="en-US" b="0" i="0" dirty="0" err="1">
                <a:effectLst/>
                <a:latin typeface="Arial" panose="020B0604020202020204" pitchFamily="34" charset="0"/>
              </a:rPr>
              <a:t>spatio</a:t>
            </a:r>
            <a:r>
              <a:rPr lang="en-US" b="0" i="0" dirty="0">
                <a:effectLst/>
                <a:latin typeface="Arial" panose="020B0604020202020204" pitchFamily="34" charset="0"/>
              </a:rPr>
              <a:t>-temporal specializations among the specialized neurons in each layer, which allows it to handle fine-grained differences over a large range of </a:t>
            </a:r>
            <a:r>
              <a:rPr lang="en-US" b="0" i="0" dirty="0" err="1">
                <a:effectLst/>
                <a:latin typeface="Arial" panose="020B0604020202020204" pitchFamily="34" charset="0"/>
              </a:rPr>
              <a:t>spatio</a:t>
            </a:r>
            <a:r>
              <a:rPr lang="en-US" b="0" i="0" dirty="0">
                <a:effectLst/>
                <a:latin typeface="Arial" panose="020B0604020202020204" pitchFamily="34" charset="0"/>
              </a:rPr>
              <a:t>-temporal variations</a:t>
            </a:r>
          </a:p>
        </p:txBody>
      </p:sp>
      <p:sp>
        <p:nvSpPr>
          <p:cNvPr id="4" name="Slide Number Placeholder 3"/>
          <p:cNvSpPr>
            <a:spLocks noGrp="1"/>
          </p:cNvSpPr>
          <p:nvPr>
            <p:ph type="sldNum" sz="quarter" idx="5"/>
          </p:nvPr>
        </p:nvSpPr>
        <p:spPr/>
        <p:txBody>
          <a:bodyPr/>
          <a:lstStyle/>
          <a:p>
            <a:fld id="{4DB95BAA-966A-465A-B993-3B271A8AC6D4}" type="slidenum">
              <a:rPr lang="en-SG" smtClean="0"/>
              <a:t>14</a:t>
            </a:fld>
            <a:endParaRPr lang="en-SG"/>
          </a:p>
        </p:txBody>
      </p:sp>
    </p:spTree>
    <p:extLst>
      <p:ext uri="{BB962C8B-B14F-4D97-AF65-F5344CB8AC3E}">
        <p14:creationId xmlns:p14="http://schemas.microsoft.com/office/powerpoint/2010/main" val="33735315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This is the end of the presentation.</a:t>
            </a:r>
          </a:p>
          <a:p>
            <a:r>
              <a:rPr lang="en-SG" dirty="0"/>
              <a:t>Thank you very much for your kind attention.</a:t>
            </a:r>
          </a:p>
        </p:txBody>
      </p:sp>
      <p:sp>
        <p:nvSpPr>
          <p:cNvPr id="4" name="Slide Number Placeholder 3"/>
          <p:cNvSpPr>
            <a:spLocks noGrp="1"/>
          </p:cNvSpPr>
          <p:nvPr>
            <p:ph type="sldNum" sz="quarter" idx="5"/>
          </p:nvPr>
        </p:nvSpPr>
        <p:spPr/>
        <p:txBody>
          <a:bodyPr/>
          <a:lstStyle/>
          <a:p>
            <a:fld id="{7FAA2ABC-2F11-4918-8F66-1D3A1DBA4229}" type="slidenum">
              <a:rPr lang="en-SG" smtClean="0"/>
              <a:t>15</a:t>
            </a:fld>
            <a:endParaRPr lang="en-SG"/>
          </a:p>
        </p:txBody>
      </p:sp>
    </p:spTree>
    <p:extLst>
      <p:ext uri="{BB962C8B-B14F-4D97-AF65-F5344CB8AC3E}">
        <p14:creationId xmlns:p14="http://schemas.microsoft.com/office/powerpoint/2010/main" val="35220226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latin typeface="CMR10"/>
              </a:rPr>
              <a:t>Fine-grained action recognition involves distinguishing between similar actions </a:t>
            </a:r>
            <a:r>
              <a:rPr lang="en-SG" sz="1800" b="0" i="0" u="none" strike="noStrike" baseline="0" dirty="0">
                <a:latin typeface="CMR10"/>
              </a:rPr>
              <a:t>with only subtle differences.</a:t>
            </a:r>
          </a:p>
          <a:p>
            <a:pPr algn="l"/>
            <a:endParaRPr lang="en-SG" sz="1800" b="0" i="0" u="none" strike="noStrike" baseline="0" dirty="0">
              <a:latin typeface="CMR10"/>
            </a:endParaRPr>
          </a:p>
          <a:p>
            <a:pPr algn="l"/>
            <a:r>
              <a:rPr lang="en-SG" sz="1800" b="0" i="0" u="none" strike="noStrike" baseline="0" dirty="0">
                <a:latin typeface="CMR10"/>
              </a:rPr>
              <a:t>For example, we might need to distinguish between the number of somersaults or twists that a diver performs, or other characteristics of the dive.</a:t>
            </a:r>
          </a:p>
          <a:p>
            <a:pPr algn="l"/>
            <a:endParaRPr lang="en-SG" sz="1800" b="0" i="0" u="none" strike="noStrike" baseline="0" dirty="0">
              <a:latin typeface="CMR10"/>
            </a:endParaRPr>
          </a:p>
          <a:p>
            <a:pPr algn="l"/>
            <a:r>
              <a:rPr lang="en-US" sz="1800" b="0" i="0" u="none" strike="noStrike" baseline="0" dirty="0">
                <a:latin typeface="CMR10"/>
              </a:rPr>
              <a:t>This high inter-class similarity in the fine-grained setting makes it a challenging task, that coarse-grained backbones often struggle to overcome.</a:t>
            </a:r>
            <a:endParaRPr lang="en-SG" sz="1800" dirty="0"/>
          </a:p>
          <a:p>
            <a:pPr algn="l"/>
            <a:endParaRPr lang="en-US" sz="1800" b="0" i="0" u="none" strike="noStrike" baseline="0" dirty="0">
              <a:latin typeface="CMR10"/>
            </a:endParaRPr>
          </a:p>
          <a:p>
            <a:pPr algn="l"/>
            <a:endParaRPr lang="en-US" sz="1800" b="0" i="0" u="none" strike="noStrike" baseline="0" dirty="0">
              <a:latin typeface="CMR10"/>
            </a:endParaRPr>
          </a:p>
          <a:p>
            <a:pPr algn="l"/>
            <a:endParaRPr lang="en-US" sz="1800" b="0" i="0" u="none" strike="noStrike" baseline="0" dirty="0">
              <a:latin typeface="CMR10"/>
            </a:endParaRPr>
          </a:p>
        </p:txBody>
      </p:sp>
      <p:sp>
        <p:nvSpPr>
          <p:cNvPr id="4" name="Slide Number Placeholder 3"/>
          <p:cNvSpPr>
            <a:spLocks noGrp="1"/>
          </p:cNvSpPr>
          <p:nvPr>
            <p:ph type="sldNum" sz="quarter" idx="5"/>
          </p:nvPr>
        </p:nvSpPr>
        <p:spPr/>
        <p:txBody>
          <a:bodyPr/>
          <a:lstStyle/>
          <a:p>
            <a:fld id="{9B572415-A884-4CF3-8BFC-D89F6EF63DC9}" type="slidenum">
              <a:rPr lang="en-SG" smtClean="0"/>
              <a:pPr/>
              <a:t>2</a:t>
            </a:fld>
            <a:endParaRPr lang="en-SG"/>
          </a:p>
        </p:txBody>
      </p:sp>
    </p:spTree>
    <p:extLst>
      <p:ext uri="{BB962C8B-B14F-4D97-AF65-F5344CB8AC3E}">
        <p14:creationId xmlns:p14="http://schemas.microsoft.com/office/powerpoint/2010/main" val="15772738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a:p>
            <a:pPr marL="0" marR="0" lvl="0" indent="0" algn="l" defTabSz="914400" rtl="0" eaLnBrk="1" fontAlgn="auto" latinLnBrk="0" hangingPunct="1">
              <a:lnSpc>
                <a:spcPct val="100000"/>
              </a:lnSpc>
              <a:spcBef>
                <a:spcPts val="0"/>
              </a:spcBef>
              <a:spcAft>
                <a:spcPts val="0"/>
              </a:spcAft>
              <a:buClrTx/>
              <a:buSzTx/>
              <a:buFontTx/>
              <a:buNone/>
              <a:tabLst/>
              <a:defRPr/>
            </a:pPr>
            <a:r>
              <a:rPr lang="en-SG" dirty="0"/>
              <a:t>Furthermore, </a:t>
            </a:r>
            <a:r>
              <a:rPr lang="en-SG" sz="1200" dirty="0"/>
              <a:t>fine-grained differences can exist in spatial or temporal aspects.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SG"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SG" sz="1200" dirty="0"/>
          </a:p>
          <a:p>
            <a:pPr algn="l"/>
            <a:r>
              <a:rPr lang="en-SG" sz="1000" dirty="0"/>
              <a:t>For example, </a:t>
            </a:r>
            <a:r>
              <a:rPr lang="en-US" sz="1200" b="0" i="0" u="none" strike="noStrike" baseline="0" dirty="0">
                <a:latin typeface="CMR10"/>
              </a:rPr>
              <a:t>some fine-grained differences lie mainly in the spatial aspects of two actions, e.g., “Pouring something into something” and “Pouring something into </a:t>
            </a:r>
            <a:r>
              <a:rPr lang="en-SG" sz="1200" b="0" i="0" u="none" strike="noStrike" baseline="0" dirty="0">
                <a:latin typeface="CMR10"/>
              </a:rPr>
              <a:t>something and it overflows”.</a:t>
            </a:r>
            <a:endParaRPr lang="en-SG" sz="10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baseline="0" dirty="0">
                <a:latin typeface="CMR10"/>
              </a:rPr>
              <a:t>In contrast, some fine-grained differences lie more in the temporal aspects of two actions, e.g., “Pulling something from right to left” and “Pulling something from left to right”.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SG"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baseline="0" dirty="0">
                <a:latin typeface="CMR10"/>
              </a:rPr>
              <a:t>In each case, placing a greater emphasis on the important aspect of each video will lead to better recognition performance, which motivates us to explore </a:t>
            </a:r>
            <a:r>
              <a:rPr lang="en-US" sz="1200" b="0" i="0" u="none" strike="noStrike" baseline="0" dirty="0" err="1">
                <a:latin typeface="CMR10"/>
              </a:rPr>
              <a:t>spatio</a:t>
            </a:r>
            <a:r>
              <a:rPr lang="en-US" sz="1200" b="0" i="0" u="none" strike="noStrike" baseline="0" dirty="0">
                <a:latin typeface="CMR10"/>
              </a:rPr>
              <a:t>-temporal specialization.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baseline="0" dirty="0">
              <a:latin typeface="CMR1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baseline="0" dirty="0">
              <a:latin typeface="CMR1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u="none" strike="noStrike" baseline="0" dirty="0">
              <a:latin typeface="CMR1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SG"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SG"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SG" sz="1200" dirty="0"/>
              <a:t>Therefore, spatial and temporal specialization will allow us to place a greater emphasis on the important aspect w.r.t the input video and improve performance</a:t>
            </a:r>
            <a:endParaRPr lang="en-CN"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SG"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SG"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SG" sz="1200" dirty="0"/>
          </a:p>
          <a:p>
            <a:endParaRPr lang="en-SG" sz="1200" dirty="0"/>
          </a:p>
          <a:p>
            <a:endParaRPr lang="en-SG" dirty="0"/>
          </a:p>
          <a:p>
            <a:pPr algn="l"/>
            <a:r>
              <a:rPr lang="en-US" sz="1800" b="0" i="0" u="none" strike="noStrike" baseline="0" dirty="0">
                <a:latin typeface="CMR10"/>
              </a:rPr>
              <a:t>Therefore, spatial and temporal specialization has clear benefits for fine-grained action </a:t>
            </a:r>
            <a:r>
              <a:rPr lang="en-SG" sz="1800" b="0" i="0" u="none" strike="noStrike" baseline="0" dirty="0">
                <a:latin typeface="CMR10"/>
              </a:rPr>
              <a:t>recognition.</a:t>
            </a:r>
          </a:p>
          <a:p>
            <a:pPr algn="l"/>
            <a:endParaRPr lang="en-SG" sz="1800" b="0" i="0" u="none" strike="noStrike" baseline="0" dirty="0">
              <a:latin typeface="CMR10"/>
            </a:endParaRPr>
          </a:p>
          <a:p>
            <a:pPr algn="l"/>
            <a:endParaRPr lang="en-SG" sz="1800" b="0" i="0" u="none" strike="noStrike" baseline="0" dirty="0">
              <a:latin typeface="CMR10"/>
            </a:endParaRPr>
          </a:p>
          <a:p>
            <a:pPr algn="l"/>
            <a:endParaRPr lang="en-SG" sz="1800" b="0" i="0" u="none" strike="noStrike" baseline="0" dirty="0">
              <a:latin typeface="CMR1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baseline="0" dirty="0">
                <a:latin typeface="CMR10"/>
              </a:rPr>
              <a:t>In this case, a greater emphasis on the spatial dimension of each video will lead to better recognition performance.</a:t>
            </a:r>
          </a:p>
          <a:p>
            <a:pPr algn="l"/>
            <a:endParaRPr lang="en-SG" dirty="0"/>
          </a:p>
        </p:txBody>
      </p:sp>
      <p:sp>
        <p:nvSpPr>
          <p:cNvPr id="4" name="Slide Number Placeholder 3"/>
          <p:cNvSpPr>
            <a:spLocks noGrp="1"/>
          </p:cNvSpPr>
          <p:nvPr>
            <p:ph type="sldNum" sz="quarter" idx="5"/>
          </p:nvPr>
        </p:nvSpPr>
        <p:spPr/>
        <p:txBody>
          <a:bodyPr/>
          <a:lstStyle/>
          <a:p>
            <a:fld id="{9B572415-A884-4CF3-8BFC-D89F6EF63DC9}" type="slidenum">
              <a:rPr lang="en-SG" smtClean="0"/>
              <a:pPr/>
              <a:t>3</a:t>
            </a:fld>
            <a:endParaRPr lang="en-SG"/>
          </a:p>
        </p:txBody>
      </p:sp>
    </p:spTree>
    <p:extLst>
      <p:ext uri="{BB962C8B-B14F-4D97-AF65-F5344CB8AC3E}">
        <p14:creationId xmlns:p14="http://schemas.microsoft.com/office/powerpoint/2010/main" val="11785404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sz="1800" b="0" i="0" u="none" strike="noStrike" baseline="0" dirty="0">
              <a:latin typeface="CMR9"/>
            </a:endParaRPr>
          </a:p>
          <a:p>
            <a:pPr algn="l"/>
            <a:r>
              <a:rPr lang="en-US" sz="1800" b="0" i="0" u="none" strike="noStrike" baseline="0" dirty="0">
                <a:latin typeface="CMR9"/>
              </a:rPr>
              <a:t>Thus, we design a Dynamic Spatio Temporal Specialization (DSTS) module to handle fine-grained action recognition.</a:t>
            </a:r>
          </a:p>
          <a:p>
            <a:pPr algn="l"/>
            <a:endParaRPr lang="en-US" sz="1800" b="0" i="0" u="none" strike="noStrike" baseline="0" dirty="0">
              <a:latin typeface="CMR9"/>
            </a:endParaRPr>
          </a:p>
          <a:p>
            <a:endParaRPr lang="en-SG" sz="1800" dirty="0"/>
          </a:p>
          <a:p>
            <a:r>
              <a:rPr lang="en-US" sz="1800" b="0" i="0" u="none" strike="noStrike" baseline="0" dirty="0">
                <a:latin typeface="CMR9"/>
              </a:rPr>
              <a:t>There are </a:t>
            </a:r>
            <a:r>
              <a:rPr lang="en-US" sz="1800" b="1" i="0" u="none" strike="noStrike" baseline="0" dirty="0">
                <a:latin typeface="CMMI9"/>
              </a:rPr>
              <a:t>L </a:t>
            </a:r>
            <a:r>
              <a:rPr lang="en-US" sz="1800" b="1" i="0" u="none" strike="noStrike" baseline="0" dirty="0">
                <a:latin typeface="CMR9"/>
              </a:rPr>
              <a:t>layers </a:t>
            </a:r>
            <a:r>
              <a:rPr lang="en-US" sz="1800" b="0" i="0" u="none" strike="noStrike" baseline="0" dirty="0">
                <a:latin typeface="CMR9"/>
              </a:rPr>
              <a:t>within the DSTS module, each comprising </a:t>
            </a:r>
            <a:r>
              <a:rPr lang="en-US" sz="1800" b="1" i="0" u="none" strike="noStrike" baseline="0" dirty="0">
                <a:latin typeface="CMMI9"/>
              </a:rPr>
              <a:t>N</a:t>
            </a:r>
            <a:r>
              <a:rPr lang="en-US" sz="1800" b="0" i="0" u="none" strike="noStrike" baseline="0" dirty="0">
                <a:latin typeface="CMMI9"/>
              </a:rPr>
              <a:t> </a:t>
            </a:r>
            <a:r>
              <a:rPr lang="en-US" sz="1800" b="1" i="0" u="none" strike="noStrike" baseline="0" dirty="0">
                <a:latin typeface="CMR9"/>
              </a:rPr>
              <a:t>specialized neurons</a:t>
            </a:r>
            <a:r>
              <a:rPr lang="en-US" sz="1800" b="0" i="0" u="none" strike="noStrike" baseline="0" dirty="0">
                <a:latin typeface="CMR9"/>
              </a:rPr>
              <a:t>.</a:t>
            </a:r>
          </a:p>
          <a:p>
            <a:endParaRPr lang="en-US" sz="1800" dirty="0">
              <a:latin typeface="CMR9"/>
            </a:endParaRPr>
          </a:p>
          <a:p>
            <a:r>
              <a:rPr lang="en-US" sz="1800" dirty="0">
                <a:latin typeface="CMR9"/>
              </a:rPr>
              <a:t>In the forward pass, s</a:t>
            </a:r>
            <a:r>
              <a:rPr lang="en-US" sz="1800" b="0" i="0" u="none" strike="noStrike" baseline="0" dirty="0">
                <a:latin typeface="CMR9"/>
              </a:rPr>
              <a:t>pecialized neurons are dynamically activated </a:t>
            </a:r>
            <a:r>
              <a:rPr lang="en-US" sz="1800" b="1" i="0" u="none" strike="noStrike" baseline="0" dirty="0">
                <a:latin typeface="CMR9"/>
              </a:rPr>
              <a:t>based on the input</a:t>
            </a:r>
            <a:r>
              <a:rPr lang="en-US" sz="1800" b="0" i="0" u="none" strike="noStrike" baseline="0" dirty="0">
                <a:latin typeface="CMR9"/>
              </a:rPr>
              <a:t>.</a:t>
            </a:r>
          </a:p>
          <a:p>
            <a:pPr algn="l"/>
            <a:endParaRPr lang="en-US" sz="1800" b="0" i="0" u="none" strike="noStrike" baseline="0" dirty="0">
              <a:latin typeface="CMR9"/>
            </a:endParaRPr>
          </a:p>
          <a:p>
            <a:pPr algn="l"/>
            <a:endParaRPr lang="en-US" sz="1800" b="0" i="0" u="none" strike="noStrike" baseline="0" dirty="0">
              <a:latin typeface="CMR9"/>
            </a:endParaRPr>
          </a:p>
          <a:p>
            <a:pPr algn="l"/>
            <a:endParaRPr lang="en-US" sz="1800" b="0" i="0" u="none" strike="noStrike" baseline="0" dirty="0">
              <a:latin typeface="CMR9"/>
            </a:endParaRPr>
          </a:p>
          <a:p>
            <a:pPr algn="l"/>
            <a:endParaRPr lang="en-US" sz="1800" b="0" i="0" u="none" strike="noStrike" baseline="0" dirty="0">
              <a:latin typeface="CMR9"/>
            </a:endParaRPr>
          </a:p>
          <a:p>
            <a:pPr algn="l"/>
            <a:endParaRPr lang="en-US" sz="1800" b="0" i="0" u="none" strike="noStrike" baseline="0" dirty="0">
              <a:latin typeface="CMR9"/>
            </a:endParaRPr>
          </a:p>
          <a:p>
            <a:pPr algn="l"/>
            <a:r>
              <a:rPr lang="en-US" sz="1800" b="0" i="0" u="none" strike="noStrike" baseline="0" dirty="0">
                <a:latin typeface="CMR9"/>
              </a:rPr>
              <a:t>We design a novel Dynamic Spatio-Temporal Specialization (DSTS) module, which consists of specialized neurons that are only activated for a subset of samples that are highly similar.</a:t>
            </a:r>
          </a:p>
          <a:p>
            <a:pPr algn="l"/>
            <a:endParaRPr lang="en-US" sz="1800" b="0" i="0" u="none" strike="noStrike" baseline="0" dirty="0">
              <a:latin typeface="CMR9"/>
            </a:endParaRPr>
          </a:p>
          <a:p>
            <a:pPr algn="l"/>
            <a:r>
              <a:rPr lang="en-SG" sz="1800" b="0" i="0" u="none" strike="noStrike" baseline="0" dirty="0">
                <a:latin typeface="CMR9"/>
              </a:rPr>
              <a:t>During training, </a:t>
            </a:r>
            <a:r>
              <a:rPr lang="en-US" sz="1800" b="0" i="0" u="none" strike="noStrike" baseline="0" dirty="0">
                <a:latin typeface="CMR9"/>
              </a:rPr>
              <a:t>the training loss forces the specialized neurons to learn discriminative fine-grained differences to distinguish between these similar samples, improving </a:t>
            </a:r>
            <a:r>
              <a:rPr lang="en-US" sz="1800" b="0" i="0" u="none" strike="noStrike" baseline="0" dirty="0" err="1">
                <a:latin typeface="CMR9"/>
              </a:rPr>
              <a:t>finegrained</a:t>
            </a:r>
            <a:r>
              <a:rPr lang="en-US" sz="1800" b="0" i="0" u="none" strike="noStrike" baseline="0" dirty="0">
                <a:latin typeface="CMR9"/>
              </a:rPr>
              <a:t> </a:t>
            </a:r>
            <a:r>
              <a:rPr lang="en-SG" sz="1800" b="0" i="0" u="none" strike="noStrike" baseline="0" dirty="0">
                <a:latin typeface="CMR9"/>
              </a:rPr>
              <a:t>recognition.</a:t>
            </a:r>
          </a:p>
          <a:p>
            <a:pPr algn="l"/>
            <a:endParaRPr lang="en-SG" sz="1800" b="0" i="0" u="none" strike="noStrike" baseline="0" dirty="0">
              <a:latin typeface="CMR9"/>
            </a:endParaRPr>
          </a:p>
          <a:p>
            <a:pPr algn="l"/>
            <a:endParaRPr lang="en-SG" sz="1800" b="0" i="0" u="none" strike="noStrike" baseline="0" dirty="0">
              <a:latin typeface="CMR9"/>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SG" sz="1800" dirty="0"/>
              <a:t>The DSTS module consists of specialized neurons that are only activated for a subset of samples that are highly similar.</a:t>
            </a:r>
          </a:p>
          <a:p>
            <a:pPr algn="l"/>
            <a:endParaRPr lang="en-SG" sz="1800" b="0" i="0" u="none" strike="noStrike" baseline="0" dirty="0">
              <a:latin typeface="CMR9"/>
            </a:endParaRPr>
          </a:p>
          <a:p>
            <a:pPr algn="l"/>
            <a:endParaRPr lang="en-SG" sz="1800" b="0" i="0" u="none" strike="noStrike" baseline="0" dirty="0">
              <a:latin typeface="CMR9"/>
            </a:endParaRPr>
          </a:p>
          <a:p>
            <a:pPr algn="l"/>
            <a:endParaRPr lang="en-SG" sz="1800" b="0" i="0" u="none" strike="noStrike" baseline="0" dirty="0">
              <a:latin typeface="CMR9"/>
            </a:endParaRPr>
          </a:p>
          <a:p>
            <a:pPr algn="l"/>
            <a:r>
              <a:rPr lang="en-US" sz="1800" b="0" i="0" u="none" strike="noStrike" baseline="0" dirty="0">
                <a:latin typeface="CMR10"/>
              </a:rPr>
              <a:t>In particular, a synapse mechanism </a:t>
            </a:r>
            <a:r>
              <a:rPr lang="en-SG" sz="1800" b="0" i="0" u="none" strike="noStrike" baseline="0" dirty="0">
                <a:latin typeface="CMR10"/>
              </a:rPr>
              <a:t>dynamically activates each specialized </a:t>
            </a:r>
            <a:r>
              <a:rPr lang="en-US" sz="1800" b="0" i="0" u="none" strike="noStrike" baseline="0" dirty="0">
                <a:latin typeface="CMR10"/>
              </a:rPr>
              <a:t>neuron only on a subset of samples</a:t>
            </a:r>
          </a:p>
          <a:p>
            <a:pPr algn="l"/>
            <a:r>
              <a:rPr lang="en-US" sz="1800" b="0" i="0" u="none" strike="noStrike" baseline="0" dirty="0">
                <a:latin typeface="CMR10"/>
              </a:rPr>
              <a:t>that are highly similar, such that only </a:t>
            </a:r>
            <a:r>
              <a:rPr lang="en-SG" sz="1800" b="0" i="0" u="none" strike="noStrike" baseline="0" dirty="0">
                <a:latin typeface="CMR10"/>
              </a:rPr>
              <a:t>fine-grained differences exist between </a:t>
            </a:r>
            <a:r>
              <a:rPr lang="en-US" sz="1800" b="0" i="0" u="none" strike="noStrike" baseline="0" dirty="0">
                <a:latin typeface="CMR10"/>
              </a:rPr>
              <a:t>them. During training, in order to distinguish</a:t>
            </a:r>
          </a:p>
          <a:p>
            <a:pPr algn="l"/>
            <a:r>
              <a:rPr lang="en-SG" sz="1800" b="0" i="0" u="none" strike="noStrike" baseline="0" dirty="0">
                <a:latin typeface="CMR10"/>
              </a:rPr>
              <a:t>among that particular subset </a:t>
            </a:r>
            <a:r>
              <a:rPr lang="en-US" sz="1800" b="0" i="0" u="none" strike="noStrike" baseline="0" dirty="0">
                <a:latin typeface="CMR10"/>
              </a:rPr>
              <a:t>of similar samples, the loss will push the specialized neurons to focus on</a:t>
            </a:r>
          </a:p>
          <a:p>
            <a:pPr algn="l"/>
            <a:r>
              <a:rPr lang="en-SG" sz="1800" b="0" i="0" u="none" strike="noStrike" baseline="0" dirty="0">
                <a:latin typeface="CMR10"/>
              </a:rPr>
              <a:t>exploiting the fine-grained differences between them.</a:t>
            </a:r>
          </a:p>
          <a:p>
            <a:pPr algn="l"/>
            <a:endParaRPr lang="en-SG" sz="1800" b="0" i="0" u="none" strike="noStrike" baseline="0" dirty="0">
              <a:latin typeface="CMR10"/>
            </a:endParaRPr>
          </a:p>
          <a:p>
            <a:pPr algn="l"/>
            <a:endParaRPr lang="en-SG" sz="1800" b="0" i="0" u="none" strike="noStrike" baseline="0" dirty="0">
              <a:latin typeface="CMR10"/>
            </a:endParaRPr>
          </a:p>
          <a:p>
            <a:pPr algn="l"/>
            <a:r>
              <a:rPr lang="en-US" sz="1800" b="0" i="0" u="none" strike="noStrike" baseline="0" dirty="0">
                <a:latin typeface="CMR9"/>
              </a:rPr>
              <a:t>There are </a:t>
            </a:r>
            <a:r>
              <a:rPr lang="en-US" sz="1800" b="0" i="0" u="none" strike="noStrike" baseline="0" dirty="0">
                <a:latin typeface="CMMI9"/>
              </a:rPr>
              <a:t>L </a:t>
            </a:r>
            <a:r>
              <a:rPr lang="en-US" sz="1800" b="0" i="0" u="none" strike="noStrike" baseline="0" dirty="0">
                <a:latin typeface="CMR9"/>
              </a:rPr>
              <a:t>layers within</a:t>
            </a:r>
          </a:p>
          <a:p>
            <a:pPr algn="l"/>
            <a:r>
              <a:rPr lang="en-US" sz="1800" b="0" i="0" u="none" strike="noStrike" baseline="0" dirty="0">
                <a:latin typeface="CMR9"/>
              </a:rPr>
              <a:t>the DSTS module, each comprising </a:t>
            </a:r>
            <a:r>
              <a:rPr lang="en-US" sz="1800" b="0" i="0" u="none" strike="noStrike" baseline="0" dirty="0">
                <a:latin typeface="CMMI9"/>
              </a:rPr>
              <a:t>N </a:t>
            </a:r>
            <a:r>
              <a:rPr lang="en-US" sz="1800" b="0" i="0" u="none" strike="noStrike" baseline="0" dirty="0">
                <a:latin typeface="CMR9"/>
              </a:rPr>
              <a:t>specialized</a:t>
            </a:r>
          </a:p>
          <a:p>
            <a:pPr algn="l"/>
            <a:r>
              <a:rPr lang="en-US" sz="1800" b="0" i="0" u="none" strike="noStrike" baseline="0" dirty="0">
                <a:latin typeface="CMR9"/>
              </a:rPr>
              <a:t>neurons (grey rectangles). When a</a:t>
            </a:r>
          </a:p>
          <a:p>
            <a:pPr algn="l"/>
            <a:r>
              <a:rPr lang="en-US" sz="1800" b="0" i="0" u="none" strike="noStrike" baseline="0" dirty="0">
                <a:latin typeface="CMR9"/>
              </a:rPr>
              <a:t>feature map </a:t>
            </a:r>
            <a:r>
              <a:rPr lang="en-US" sz="1800" b="0" i="0" u="none" strike="noStrike" baseline="0" dirty="0">
                <a:latin typeface="CMMI9"/>
              </a:rPr>
              <a:t>X </a:t>
            </a:r>
            <a:r>
              <a:rPr lang="en-US" sz="1800" b="0" i="0" u="none" strike="noStrike" baseline="0" dirty="0">
                <a:latin typeface="CMR9"/>
              </a:rPr>
              <a:t>is fed into the </a:t>
            </a:r>
            <a:r>
              <a:rPr lang="en-US" sz="1800" b="0" i="0" u="none" strike="noStrike" baseline="0" dirty="0">
                <a:latin typeface="CMMI9"/>
              </a:rPr>
              <a:t>j</a:t>
            </a:r>
            <a:r>
              <a:rPr lang="en-US" sz="1800" b="0" i="0" u="none" strike="noStrike" baseline="0" dirty="0">
                <a:latin typeface="CMR9"/>
              </a:rPr>
              <a:t>-</a:t>
            </a:r>
            <a:r>
              <a:rPr lang="en-US" sz="1800" b="0" i="0" u="none" strike="noStrike" baseline="0" dirty="0" err="1">
                <a:latin typeface="CMR9"/>
              </a:rPr>
              <a:t>th</a:t>
            </a:r>
            <a:r>
              <a:rPr lang="en-US" sz="1800" b="0" i="0" u="none" strike="noStrike" baseline="0" dirty="0">
                <a:latin typeface="CMR9"/>
              </a:rPr>
              <a:t> DSTS</a:t>
            </a:r>
          </a:p>
          <a:p>
            <a:pPr algn="l"/>
            <a:r>
              <a:rPr lang="en-US" sz="1800" b="0" i="0" u="none" strike="noStrike" baseline="0" dirty="0">
                <a:latin typeface="CMR9"/>
              </a:rPr>
              <a:t>layer, impulse values </a:t>
            </a:r>
            <a:r>
              <a:rPr lang="en-US" sz="1800" b="0" i="0" u="none" strike="noStrike" baseline="0" dirty="0" err="1">
                <a:latin typeface="CMMI9"/>
              </a:rPr>
              <a:t>v</a:t>
            </a:r>
            <a:r>
              <a:rPr lang="en-US" sz="1800" b="0" i="0" u="none" strike="noStrike" baseline="0" dirty="0" err="1">
                <a:latin typeface="CMMI6"/>
              </a:rPr>
              <a:t>ij</a:t>
            </a:r>
            <a:r>
              <a:rPr lang="en-US" sz="1800" b="0" i="0" u="none" strike="noStrike" baseline="0" dirty="0">
                <a:latin typeface="CMMI6"/>
              </a:rPr>
              <a:t> </a:t>
            </a:r>
            <a:r>
              <a:rPr lang="en-US" sz="1800" b="0" i="0" u="none" strike="noStrike" baseline="0" dirty="0">
                <a:latin typeface="CMR9"/>
              </a:rPr>
              <a:t>from each specialized</a:t>
            </a:r>
          </a:p>
          <a:p>
            <a:pPr algn="l"/>
            <a:r>
              <a:rPr lang="en-US" sz="1800" b="0" i="0" u="none" strike="noStrike" baseline="0" dirty="0">
                <a:latin typeface="CMR9"/>
              </a:rPr>
              <a:t>neuron </a:t>
            </a:r>
            <a:r>
              <a:rPr lang="en-US" sz="1800" b="0" i="0" u="none" strike="noStrike" baseline="0" dirty="0" err="1">
                <a:latin typeface="CMMI9"/>
              </a:rPr>
              <a:t>n</a:t>
            </a:r>
            <a:r>
              <a:rPr lang="en-US" sz="1800" b="0" i="0" u="none" strike="noStrike" baseline="0" dirty="0" err="1">
                <a:latin typeface="CMMI6"/>
              </a:rPr>
              <a:t>ij</a:t>
            </a:r>
            <a:r>
              <a:rPr lang="en-US" sz="1800" b="0" i="0" u="none" strike="noStrike" baseline="0" dirty="0">
                <a:latin typeface="CMMI6"/>
              </a:rPr>
              <a:t> </a:t>
            </a:r>
            <a:r>
              <a:rPr lang="en-US" sz="1800" b="0" i="0" u="none" strike="noStrike" baseline="0" dirty="0">
                <a:latin typeface="CMR9"/>
              </a:rPr>
              <a:t>are first calculated, and</a:t>
            </a:r>
          </a:p>
          <a:p>
            <a:pPr algn="l"/>
            <a:r>
              <a:rPr lang="en-US" sz="1800" b="0" i="0" u="none" strike="noStrike" baseline="0" dirty="0">
                <a:latin typeface="CMR9"/>
              </a:rPr>
              <a:t>the specialized neuron with the highest impulse</a:t>
            </a:r>
          </a:p>
          <a:p>
            <a:pPr algn="l"/>
            <a:r>
              <a:rPr lang="en-US" sz="1800" b="0" i="0" u="none" strike="noStrike" baseline="0" dirty="0">
                <a:latin typeface="CMR9"/>
              </a:rPr>
              <a:t>value in that layer is activated (indicated</a:t>
            </a:r>
          </a:p>
          <a:p>
            <a:pPr algn="l"/>
            <a:r>
              <a:rPr lang="en-US" sz="1800" b="0" i="0" u="none" strike="noStrike" baseline="0" dirty="0">
                <a:latin typeface="CMR9"/>
              </a:rPr>
              <a:t>with red arrows) using the Gumbel-</a:t>
            </a:r>
          </a:p>
          <a:p>
            <a:pPr algn="l"/>
            <a:r>
              <a:rPr lang="en-US" sz="1800" b="0" i="0" u="none" strike="noStrike" baseline="0" dirty="0" err="1">
                <a:latin typeface="CMR9"/>
              </a:rPr>
              <a:t>Softmax</a:t>
            </a:r>
            <a:r>
              <a:rPr lang="en-US" sz="1800" b="0" i="0" u="none" strike="noStrike" baseline="0" dirty="0">
                <a:latin typeface="CMR9"/>
              </a:rPr>
              <a:t> technique (indicated with G</a:t>
            </a:r>
            <a:r>
              <a:rPr lang="en-US" sz="1800" b="0" i="0" u="none" strike="noStrike" baseline="0" dirty="0">
                <a:latin typeface="SFRM1200"/>
              </a:rPr>
              <a:t>○</a:t>
            </a:r>
            <a:r>
              <a:rPr lang="en-US" sz="1800" b="0" i="0" u="none" strike="noStrike" baseline="0" dirty="0">
                <a:latin typeface="CMR9"/>
              </a:rPr>
              <a:t>). A</a:t>
            </a:r>
          </a:p>
          <a:p>
            <a:pPr algn="l"/>
            <a:r>
              <a:rPr lang="en-US" sz="1800" b="0" i="0" u="none" strike="noStrike" baseline="0" dirty="0">
                <a:latin typeface="CMR9"/>
              </a:rPr>
              <a:t>skip connection adds general features from</a:t>
            </a:r>
          </a:p>
          <a:p>
            <a:pPr algn="l"/>
            <a:r>
              <a:rPr lang="en-US" sz="1800" b="0" i="0" u="none" strike="noStrike" baseline="0" dirty="0">
                <a:latin typeface="CMR9"/>
              </a:rPr>
              <a:t>the backbone to the output of the DSTS</a:t>
            </a:r>
          </a:p>
          <a:p>
            <a:pPr algn="l"/>
            <a:r>
              <a:rPr lang="en-SG" sz="1800" b="0" i="0" u="none" strike="noStrike" baseline="0" dirty="0">
                <a:latin typeface="CMR9"/>
              </a:rPr>
              <a:t>module (indicated with</a:t>
            </a:r>
          </a:p>
          <a:p>
            <a:pPr algn="l"/>
            <a:r>
              <a:rPr lang="en-SG" sz="1800" b="0" i="0" u="none" strike="noStrike" baseline="0" dirty="0">
                <a:latin typeface="CMEX9"/>
              </a:rPr>
              <a:t>L</a:t>
            </a:r>
          </a:p>
          <a:p>
            <a:pPr algn="l"/>
            <a:r>
              <a:rPr lang="en-SG" sz="1800" b="0" i="0" u="none" strike="noStrike" baseline="0" dirty="0">
                <a:latin typeface="CMR9"/>
              </a:rPr>
              <a:t>), before being</a:t>
            </a:r>
          </a:p>
          <a:p>
            <a:pPr algn="l"/>
            <a:r>
              <a:rPr lang="en-SG" sz="1800" b="0" i="0" u="none" strike="noStrike" baseline="0" dirty="0">
                <a:latin typeface="CMR9"/>
              </a:rPr>
              <a:t>fed into the classifier.</a:t>
            </a:r>
            <a:endParaRPr lang="en-SG" dirty="0"/>
          </a:p>
        </p:txBody>
      </p:sp>
      <p:sp>
        <p:nvSpPr>
          <p:cNvPr id="4" name="Slide Number Placeholder 3"/>
          <p:cNvSpPr>
            <a:spLocks noGrp="1"/>
          </p:cNvSpPr>
          <p:nvPr>
            <p:ph type="sldNum" sz="quarter" idx="5"/>
          </p:nvPr>
        </p:nvSpPr>
        <p:spPr/>
        <p:txBody>
          <a:bodyPr/>
          <a:lstStyle/>
          <a:p>
            <a:fld id="{9B572415-A884-4CF3-8BFC-D89F6EF63DC9}" type="slidenum">
              <a:rPr lang="en-SG" smtClean="0"/>
              <a:pPr/>
              <a:t>4</a:t>
            </a:fld>
            <a:endParaRPr lang="en-SG"/>
          </a:p>
        </p:txBody>
      </p:sp>
    </p:spTree>
    <p:extLst>
      <p:ext uri="{BB962C8B-B14F-4D97-AF65-F5344CB8AC3E}">
        <p14:creationId xmlns:p14="http://schemas.microsoft.com/office/powerpoint/2010/main" val="9538433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baseline="0" dirty="0">
                <a:latin typeface="CMR9"/>
              </a:rPr>
              <a:t>Specifically, we design a Synapse Mechanism that </a:t>
            </a:r>
            <a:r>
              <a:rPr lang="en-SG" sz="1800" b="0" i="0" u="none" strike="noStrike" baseline="0" dirty="0">
                <a:latin typeface="CMR10"/>
              </a:rPr>
              <a:t>dynamically activates each specialized </a:t>
            </a:r>
            <a:r>
              <a:rPr lang="en-US" sz="1800" b="0" i="0" u="none" strike="noStrike" baseline="0" dirty="0">
                <a:latin typeface="CMR10"/>
              </a:rPr>
              <a:t>neuron only on a subset of samples that are highly similar, such that only </a:t>
            </a:r>
            <a:r>
              <a:rPr lang="en-SG" sz="1800" b="0" i="0" u="none" strike="noStrike" baseline="0" dirty="0">
                <a:latin typeface="CMR10"/>
              </a:rPr>
              <a:t>fine-grained differences exist between </a:t>
            </a:r>
            <a:r>
              <a:rPr lang="en-US" sz="1800" b="0" i="0" u="none" strike="noStrike" baseline="0" dirty="0">
                <a:latin typeface="CMR10"/>
              </a:rPr>
              <a:t>them. </a:t>
            </a:r>
            <a:endParaRPr lang="en-US" sz="1800" b="0" i="0" u="none" strike="noStrike" baseline="0" dirty="0">
              <a:latin typeface="CMR9"/>
            </a:endParaRPr>
          </a:p>
          <a:p>
            <a:pPr algn="l"/>
            <a:endParaRPr lang="en-US" sz="1800" b="0" i="0" u="none" strike="noStrike" baseline="0" dirty="0">
              <a:latin typeface="CMR9"/>
            </a:endParaRPr>
          </a:p>
          <a:p>
            <a:pPr algn="l"/>
            <a:endParaRPr lang="en-US" sz="1800" b="0" i="0" u="none" strike="noStrike" baseline="0" dirty="0">
              <a:latin typeface="CMR9"/>
            </a:endParaRPr>
          </a:p>
          <a:p>
            <a:pPr algn="l"/>
            <a:r>
              <a:rPr lang="en-US" sz="1800" b="0" i="0" u="none" strike="noStrike" baseline="0" dirty="0">
                <a:latin typeface="CMR9"/>
              </a:rPr>
              <a:t>Thus, </a:t>
            </a:r>
            <a:r>
              <a:rPr lang="en-US" sz="1800" b="0" i="0" u="none" strike="noStrike" baseline="0" dirty="0">
                <a:latin typeface="CMR10"/>
              </a:rPr>
              <a:t>during training, in order to distinguish </a:t>
            </a:r>
            <a:r>
              <a:rPr lang="en-SG" sz="1800" b="0" i="0" u="none" strike="noStrike" baseline="0" dirty="0">
                <a:latin typeface="CMR10"/>
              </a:rPr>
              <a:t>among that subset </a:t>
            </a:r>
            <a:r>
              <a:rPr lang="en-US" sz="1800" b="0" i="0" u="none" strike="noStrike" baseline="0" dirty="0">
                <a:latin typeface="CMR10"/>
              </a:rPr>
              <a:t>of similar samples, the loss will push the specialized neurons to </a:t>
            </a:r>
            <a:r>
              <a:rPr lang="en-US" sz="1800" b="1" i="0" u="none" strike="noStrike" baseline="0" dirty="0">
                <a:latin typeface="CMR10"/>
              </a:rPr>
              <a:t>focus on </a:t>
            </a:r>
            <a:r>
              <a:rPr lang="en-SG" sz="1800" b="1" i="0" u="none" strike="noStrike" baseline="0" dirty="0">
                <a:latin typeface="CMR10"/>
              </a:rPr>
              <a:t>exploiting the fine-grained differences </a:t>
            </a:r>
            <a:r>
              <a:rPr lang="en-SG" sz="1800" b="0" i="0" u="none" strike="noStrike" baseline="0" dirty="0">
                <a:latin typeface="CMR10"/>
              </a:rPr>
              <a:t>between them.</a:t>
            </a:r>
          </a:p>
          <a:p>
            <a:pPr algn="l"/>
            <a:endParaRPr lang="en-US" sz="1800" b="0" i="0" u="none" strike="noStrike" baseline="0" dirty="0">
              <a:latin typeface="CMR9"/>
            </a:endParaRPr>
          </a:p>
          <a:p>
            <a:pPr algn="l"/>
            <a:endParaRPr lang="en-US" sz="1800" b="0" i="0" u="none" strike="noStrike" baseline="0" dirty="0">
              <a:latin typeface="CMR9"/>
            </a:endParaRPr>
          </a:p>
          <a:p>
            <a:pPr algn="l"/>
            <a:endParaRPr lang="en-US" sz="1800" b="0" i="0" u="none" strike="noStrike" baseline="0" dirty="0">
              <a:latin typeface="CMR9"/>
            </a:endParaRPr>
          </a:p>
          <a:p>
            <a:pPr algn="l"/>
            <a:endParaRPr lang="en-US" sz="1800" b="0" i="0" u="none" strike="noStrike" baseline="0" dirty="0">
              <a:latin typeface="CMR9"/>
            </a:endParaRPr>
          </a:p>
          <a:p>
            <a:pPr algn="l"/>
            <a:r>
              <a:rPr lang="en-US" sz="1800" b="0" i="0" u="none" strike="noStrike" baseline="0" dirty="0">
                <a:latin typeface="CMR9"/>
              </a:rPr>
              <a:t>We design a novel Dynamic Spatio-Temporal Specialization (DSTS) module, which consists of specialized neurons that are only activated for a subset of samples that are highly similar.</a:t>
            </a:r>
          </a:p>
          <a:p>
            <a:pPr algn="l"/>
            <a:endParaRPr lang="en-US" sz="1800" b="0" i="0" u="none" strike="noStrike" baseline="0" dirty="0">
              <a:latin typeface="CMR9"/>
            </a:endParaRPr>
          </a:p>
          <a:p>
            <a:pPr algn="l"/>
            <a:r>
              <a:rPr lang="en-SG" sz="1800" b="0" i="0" u="none" strike="noStrike" baseline="0" dirty="0">
                <a:latin typeface="CMR9"/>
              </a:rPr>
              <a:t>During training, </a:t>
            </a:r>
            <a:r>
              <a:rPr lang="en-US" sz="1800" b="0" i="0" u="none" strike="noStrike" baseline="0" dirty="0">
                <a:latin typeface="CMR9"/>
              </a:rPr>
              <a:t>the training loss forces the specialized neurons to learn discriminative fine-grained differences to distinguish between these similar samples, improving </a:t>
            </a:r>
            <a:r>
              <a:rPr lang="en-US" sz="1800" b="0" i="0" u="none" strike="noStrike" baseline="0" dirty="0" err="1">
                <a:latin typeface="CMR9"/>
              </a:rPr>
              <a:t>finegrained</a:t>
            </a:r>
            <a:r>
              <a:rPr lang="en-US" sz="1800" b="0" i="0" u="none" strike="noStrike" baseline="0" dirty="0">
                <a:latin typeface="CMR9"/>
              </a:rPr>
              <a:t> </a:t>
            </a:r>
            <a:r>
              <a:rPr lang="en-SG" sz="1800" b="0" i="0" u="none" strike="noStrike" baseline="0" dirty="0">
                <a:latin typeface="CMR9"/>
              </a:rPr>
              <a:t>recognition.</a:t>
            </a:r>
          </a:p>
          <a:p>
            <a:pPr algn="l"/>
            <a:endParaRPr lang="en-SG" sz="1800" b="0" i="0" u="none" strike="noStrike" baseline="0" dirty="0">
              <a:latin typeface="CMR9"/>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u="none" strike="noStrike" baseline="0" dirty="0">
                <a:latin typeface="CMR9"/>
              </a:rPr>
              <a:t>When a feature map </a:t>
            </a:r>
            <a:r>
              <a:rPr lang="en-US" sz="1800" b="0" i="0" u="none" strike="noStrike" baseline="0" dirty="0">
                <a:latin typeface="CMMI9"/>
              </a:rPr>
              <a:t>X </a:t>
            </a:r>
            <a:r>
              <a:rPr lang="en-US" sz="1800" b="0" i="0" u="none" strike="noStrike" baseline="0" dirty="0">
                <a:latin typeface="CMR9"/>
              </a:rPr>
              <a:t>is fed into the </a:t>
            </a:r>
            <a:r>
              <a:rPr lang="en-US" sz="1800" b="0" i="0" u="none" strike="noStrike" baseline="0" dirty="0">
                <a:latin typeface="CMMI9"/>
              </a:rPr>
              <a:t>j</a:t>
            </a:r>
            <a:r>
              <a:rPr lang="en-US" sz="1800" b="0" i="0" u="none" strike="noStrike" baseline="0" dirty="0">
                <a:latin typeface="CMR9"/>
              </a:rPr>
              <a:t>-</a:t>
            </a:r>
            <a:r>
              <a:rPr lang="en-US" sz="1800" b="0" i="0" u="none" strike="noStrike" baseline="0" dirty="0" err="1">
                <a:latin typeface="CMR9"/>
              </a:rPr>
              <a:t>th</a:t>
            </a:r>
            <a:r>
              <a:rPr lang="en-US" sz="1800" b="0" i="0" u="none" strike="noStrike" baseline="0" dirty="0">
                <a:latin typeface="CMR9"/>
              </a:rPr>
              <a:t> DSTS layer, impulse values </a:t>
            </a:r>
            <a:r>
              <a:rPr lang="en-US" sz="1800" b="0" i="0" u="none" strike="noStrike" baseline="0" dirty="0" err="1">
                <a:latin typeface="CMMI9"/>
              </a:rPr>
              <a:t>v</a:t>
            </a:r>
            <a:r>
              <a:rPr lang="en-US" sz="1800" b="0" i="0" u="none" strike="noStrike" baseline="-25000" dirty="0" err="1">
                <a:latin typeface="CMMI6"/>
              </a:rPr>
              <a:t>ij</a:t>
            </a:r>
            <a:r>
              <a:rPr lang="en-US" sz="1800" b="0" i="0" u="none" strike="noStrike" baseline="0" dirty="0">
                <a:latin typeface="CMMI6"/>
              </a:rPr>
              <a:t> </a:t>
            </a:r>
            <a:r>
              <a:rPr lang="en-US" sz="1800" b="0" i="0" u="none" strike="noStrike" baseline="0" dirty="0">
                <a:latin typeface="CMR9"/>
              </a:rPr>
              <a:t>from each specialized neuron </a:t>
            </a:r>
            <a:r>
              <a:rPr lang="en-US" sz="1800" b="0" i="0" u="none" strike="noStrike" baseline="0" dirty="0" err="1">
                <a:latin typeface="CMMI9"/>
              </a:rPr>
              <a:t>n</a:t>
            </a:r>
            <a:r>
              <a:rPr lang="en-US" sz="1800" b="0" u="none" strike="noStrike" baseline="-25000" dirty="0" err="1">
                <a:latin typeface="CMMI6"/>
              </a:rPr>
              <a:t>ij</a:t>
            </a:r>
            <a:r>
              <a:rPr lang="en-US" sz="1800" b="0" i="0" u="none" strike="noStrike" baseline="0" dirty="0">
                <a:latin typeface="CMMI6"/>
              </a:rPr>
              <a:t> </a:t>
            </a:r>
            <a:r>
              <a:rPr lang="en-US" sz="1800" b="0" i="0" u="none" strike="noStrike" baseline="0" dirty="0">
                <a:latin typeface="CMR9"/>
              </a:rPr>
              <a:t>are first calculated, and the specialized neuron with the highest impulse value in that layer is activated (indicated with red arrows) using the Gumbel-</a:t>
            </a:r>
            <a:r>
              <a:rPr lang="en-US" sz="1800" b="0" i="0" u="none" strike="noStrike" baseline="0" dirty="0" err="1">
                <a:latin typeface="CMR9"/>
              </a:rPr>
              <a:t>Softmax</a:t>
            </a:r>
            <a:r>
              <a:rPr lang="en-US" sz="1800" b="0" i="0" u="none" strike="noStrike" baseline="0" dirty="0">
                <a:latin typeface="CMR9"/>
              </a:rPr>
              <a:t> technique </a:t>
            </a:r>
          </a:p>
          <a:p>
            <a:pPr algn="l"/>
            <a:endParaRPr lang="en-SG" sz="1800" b="0" i="0" u="none" strike="noStrike" baseline="0" dirty="0">
              <a:latin typeface="CMR9"/>
            </a:endParaRPr>
          </a:p>
          <a:p>
            <a:pPr algn="l"/>
            <a:endParaRPr lang="en-SG" sz="1800" b="0" i="0" u="none" strike="noStrike" baseline="0" dirty="0">
              <a:latin typeface="CMR9"/>
            </a:endParaRPr>
          </a:p>
          <a:p>
            <a:pPr algn="l"/>
            <a:r>
              <a:rPr lang="en-US" sz="1800" b="0" i="0" u="none" strike="noStrike" baseline="0" dirty="0">
                <a:latin typeface="CMR10"/>
              </a:rPr>
              <a:t>In particular, a synapse mechanism </a:t>
            </a:r>
            <a:r>
              <a:rPr lang="en-SG" sz="1800" b="0" i="0" u="none" strike="noStrike" baseline="0" dirty="0">
                <a:latin typeface="CMR10"/>
              </a:rPr>
              <a:t>dynamically activates each specialized </a:t>
            </a:r>
            <a:r>
              <a:rPr lang="en-US" sz="1800" b="0" i="0" u="none" strike="noStrike" baseline="0" dirty="0">
                <a:latin typeface="CMR10"/>
              </a:rPr>
              <a:t>neuron only on a subset of samples</a:t>
            </a:r>
          </a:p>
          <a:p>
            <a:pPr algn="l"/>
            <a:r>
              <a:rPr lang="en-US" sz="1800" b="0" i="0" u="none" strike="noStrike" baseline="0" dirty="0">
                <a:latin typeface="CMR10"/>
              </a:rPr>
              <a:t>that are highly similar, such that only </a:t>
            </a:r>
            <a:r>
              <a:rPr lang="en-SG" sz="1800" b="0" i="0" u="none" strike="noStrike" baseline="0" dirty="0">
                <a:latin typeface="CMR10"/>
              </a:rPr>
              <a:t>fine-grained differences exist between </a:t>
            </a:r>
            <a:r>
              <a:rPr lang="en-US" sz="1800" b="0" i="0" u="none" strike="noStrike" baseline="0" dirty="0">
                <a:latin typeface="CMR10"/>
              </a:rPr>
              <a:t>them. During training, in order to distinguish</a:t>
            </a:r>
          </a:p>
          <a:p>
            <a:pPr algn="l"/>
            <a:r>
              <a:rPr lang="en-SG" sz="1800" b="0" i="0" u="none" strike="noStrike" baseline="0" dirty="0">
                <a:latin typeface="CMR10"/>
              </a:rPr>
              <a:t>among that particular subset </a:t>
            </a:r>
            <a:r>
              <a:rPr lang="en-US" sz="1800" b="0" i="0" u="none" strike="noStrike" baseline="0" dirty="0">
                <a:latin typeface="CMR10"/>
              </a:rPr>
              <a:t>of similar samples, the loss will push the specialized neurons to focus on</a:t>
            </a:r>
          </a:p>
          <a:p>
            <a:pPr algn="l"/>
            <a:r>
              <a:rPr lang="en-SG" sz="1800" b="0" i="0" u="none" strike="noStrike" baseline="0" dirty="0">
                <a:latin typeface="CMR10"/>
              </a:rPr>
              <a:t>exploiting the fine-grained differences between them.</a:t>
            </a:r>
          </a:p>
          <a:p>
            <a:pPr algn="l"/>
            <a:endParaRPr lang="en-SG" sz="1800" b="0" i="0" u="none" strike="noStrike" baseline="0" dirty="0">
              <a:latin typeface="CMR10"/>
            </a:endParaRPr>
          </a:p>
          <a:p>
            <a:pPr algn="l"/>
            <a:endParaRPr lang="en-SG" sz="1800" b="0" i="0" u="none" strike="noStrike" baseline="0" dirty="0">
              <a:latin typeface="CMR10"/>
            </a:endParaRPr>
          </a:p>
          <a:p>
            <a:pPr algn="l"/>
            <a:r>
              <a:rPr lang="en-US" sz="1800" b="0" i="0" u="none" strike="noStrike" baseline="0" dirty="0">
                <a:latin typeface="CMR9"/>
              </a:rPr>
              <a:t>There are </a:t>
            </a:r>
            <a:r>
              <a:rPr lang="en-US" sz="1800" b="0" i="0" u="none" strike="noStrike" baseline="0" dirty="0">
                <a:latin typeface="CMMI9"/>
              </a:rPr>
              <a:t>L </a:t>
            </a:r>
            <a:r>
              <a:rPr lang="en-US" sz="1800" b="0" i="0" u="none" strike="noStrike" baseline="0" dirty="0">
                <a:latin typeface="CMR9"/>
              </a:rPr>
              <a:t>layers within</a:t>
            </a:r>
          </a:p>
          <a:p>
            <a:pPr algn="l"/>
            <a:r>
              <a:rPr lang="en-US" sz="1800" b="0" i="0" u="none" strike="noStrike" baseline="0" dirty="0">
                <a:latin typeface="CMR9"/>
              </a:rPr>
              <a:t>the DSTS module, each comprising </a:t>
            </a:r>
            <a:r>
              <a:rPr lang="en-US" sz="1800" b="0" i="0" u="none" strike="noStrike" baseline="0" dirty="0">
                <a:latin typeface="CMMI9"/>
              </a:rPr>
              <a:t>N </a:t>
            </a:r>
            <a:r>
              <a:rPr lang="en-US" sz="1800" b="0" i="0" u="none" strike="noStrike" baseline="0" dirty="0">
                <a:latin typeface="CMR9"/>
              </a:rPr>
              <a:t>specialized</a:t>
            </a:r>
          </a:p>
          <a:p>
            <a:pPr algn="l"/>
            <a:r>
              <a:rPr lang="en-US" sz="1800" b="0" i="0" u="none" strike="noStrike" baseline="0" dirty="0">
                <a:latin typeface="CMR9"/>
              </a:rPr>
              <a:t>neurons (grey rectangles). When a</a:t>
            </a:r>
          </a:p>
          <a:p>
            <a:pPr algn="l"/>
            <a:r>
              <a:rPr lang="en-US" sz="1800" b="0" i="0" u="none" strike="noStrike" baseline="0" dirty="0">
                <a:latin typeface="CMR9"/>
              </a:rPr>
              <a:t>feature map </a:t>
            </a:r>
            <a:r>
              <a:rPr lang="en-US" sz="1800" b="0" i="0" u="none" strike="noStrike" baseline="0" dirty="0">
                <a:latin typeface="CMMI9"/>
              </a:rPr>
              <a:t>X </a:t>
            </a:r>
            <a:r>
              <a:rPr lang="en-US" sz="1800" b="0" i="0" u="none" strike="noStrike" baseline="0" dirty="0">
                <a:latin typeface="CMR9"/>
              </a:rPr>
              <a:t>is fed into the </a:t>
            </a:r>
            <a:r>
              <a:rPr lang="en-US" sz="1800" b="0" i="0" u="none" strike="noStrike" baseline="0" dirty="0">
                <a:latin typeface="CMMI9"/>
              </a:rPr>
              <a:t>j</a:t>
            </a:r>
            <a:r>
              <a:rPr lang="en-US" sz="1800" b="0" i="0" u="none" strike="noStrike" baseline="0" dirty="0">
                <a:latin typeface="CMR9"/>
              </a:rPr>
              <a:t>-</a:t>
            </a:r>
            <a:r>
              <a:rPr lang="en-US" sz="1800" b="0" i="0" u="none" strike="noStrike" baseline="0" dirty="0" err="1">
                <a:latin typeface="CMR9"/>
              </a:rPr>
              <a:t>th</a:t>
            </a:r>
            <a:r>
              <a:rPr lang="en-US" sz="1800" b="0" i="0" u="none" strike="noStrike" baseline="0" dirty="0">
                <a:latin typeface="CMR9"/>
              </a:rPr>
              <a:t> DSTS</a:t>
            </a:r>
          </a:p>
          <a:p>
            <a:pPr algn="l"/>
            <a:r>
              <a:rPr lang="en-US" sz="1800" b="0" i="0" u="none" strike="noStrike" baseline="0" dirty="0">
                <a:latin typeface="CMR9"/>
              </a:rPr>
              <a:t>layer, impulse values </a:t>
            </a:r>
            <a:r>
              <a:rPr lang="en-US" sz="1800" b="0" i="0" u="none" strike="noStrike" baseline="0" dirty="0" err="1">
                <a:latin typeface="CMMI9"/>
              </a:rPr>
              <a:t>v</a:t>
            </a:r>
            <a:r>
              <a:rPr lang="en-US" sz="1800" b="0" i="0" u="none" strike="noStrike" baseline="0" dirty="0" err="1">
                <a:latin typeface="CMMI6"/>
              </a:rPr>
              <a:t>ij</a:t>
            </a:r>
            <a:r>
              <a:rPr lang="en-US" sz="1800" b="0" i="0" u="none" strike="noStrike" baseline="0" dirty="0">
                <a:latin typeface="CMMI6"/>
              </a:rPr>
              <a:t> </a:t>
            </a:r>
            <a:r>
              <a:rPr lang="en-US" sz="1800" b="0" i="0" u="none" strike="noStrike" baseline="0" dirty="0">
                <a:latin typeface="CMR9"/>
              </a:rPr>
              <a:t>from each specialized</a:t>
            </a:r>
          </a:p>
          <a:p>
            <a:pPr algn="l"/>
            <a:r>
              <a:rPr lang="en-US" sz="1800" b="0" i="0" u="none" strike="noStrike" baseline="0" dirty="0">
                <a:latin typeface="CMR9"/>
              </a:rPr>
              <a:t>neuron </a:t>
            </a:r>
            <a:r>
              <a:rPr lang="en-US" sz="1800" b="0" i="0" u="none" strike="noStrike" baseline="0" dirty="0" err="1">
                <a:latin typeface="CMMI9"/>
              </a:rPr>
              <a:t>n</a:t>
            </a:r>
            <a:r>
              <a:rPr lang="en-US" sz="1800" b="0" i="0" u="none" strike="noStrike" baseline="0" dirty="0" err="1">
                <a:latin typeface="CMMI6"/>
              </a:rPr>
              <a:t>ij</a:t>
            </a:r>
            <a:r>
              <a:rPr lang="en-US" sz="1800" b="0" i="0" u="none" strike="noStrike" baseline="0" dirty="0">
                <a:latin typeface="CMMI6"/>
              </a:rPr>
              <a:t> </a:t>
            </a:r>
            <a:r>
              <a:rPr lang="en-US" sz="1800" b="0" i="0" u="none" strike="noStrike" baseline="0" dirty="0">
                <a:latin typeface="CMR9"/>
              </a:rPr>
              <a:t>are first calculated, and</a:t>
            </a:r>
          </a:p>
          <a:p>
            <a:pPr algn="l"/>
            <a:r>
              <a:rPr lang="en-US" sz="1800" b="0" i="0" u="none" strike="noStrike" baseline="0" dirty="0">
                <a:latin typeface="CMR9"/>
              </a:rPr>
              <a:t>the specialized neuron with the highest impulse</a:t>
            </a:r>
          </a:p>
          <a:p>
            <a:pPr algn="l"/>
            <a:r>
              <a:rPr lang="en-US" sz="1800" b="0" i="0" u="none" strike="noStrike" baseline="0" dirty="0">
                <a:latin typeface="CMR9"/>
              </a:rPr>
              <a:t>value in that layer is activated (indicated</a:t>
            </a:r>
          </a:p>
          <a:p>
            <a:pPr algn="l"/>
            <a:r>
              <a:rPr lang="en-US" sz="1800" b="0" i="0" u="none" strike="noStrike" baseline="0" dirty="0">
                <a:latin typeface="CMR9"/>
              </a:rPr>
              <a:t>with red arrows) using the Gumbel-</a:t>
            </a:r>
          </a:p>
          <a:p>
            <a:pPr algn="l"/>
            <a:r>
              <a:rPr lang="en-US" sz="1800" b="0" i="0" u="none" strike="noStrike" baseline="0" dirty="0" err="1">
                <a:latin typeface="CMR9"/>
              </a:rPr>
              <a:t>Softmax</a:t>
            </a:r>
            <a:r>
              <a:rPr lang="en-US" sz="1800" b="0" i="0" u="none" strike="noStrike" baseline="0" dirty="0">
                <a:latin typeface="CMR9"/>
              </a:rPr>
              <a:t> technique (indicated with G</a:t>
            </a:r>
            <a:r>
              <a:rPr lang="en-US" sz="1800" b="0" i="0" u="none" strike="noStrike" baseline="0" dirty="0">
                <a:latin typeface="SFRM1200"/>
              </a:rPr>
              <a:t>○</a:t>
            </a:r>
            <a:r>
              <a:rPr lang="en-US" sz="1800" b="0" i="0" u="none" strike="noStrike" baseline="0" dirty="0">
                <a:latin typeface="CMR9"/>
              </a:rPr>
              <a:t>). A</a:t>
            </a:r>
          </a:p>
          <a:p>
            <a:pPr algn="l"/>
            <a:r>
              <a:rPr lang="en-US" sz="1800" b="0" i="0" u="none" strike="noStrike" baseline="0" dirty="0">
                <a:latin typeface="CMR9"/>
              </a:rPr>
              <a:t>skip connection adds general features from</a:t>
            </a:r>
          </a:p>
          <a:p>
            <a:pPr algn="l"/>
            <a:r>
              <a:rPr lang="en-US" sz="1800" b="0" i="0" u="none" strike="noStrike" baseline="0" dirty="0">
                <a:latin typeface="CMR9"/>
              </a:rPr>
              <a:t>the backbone to the output of the DSTS</a:t>
            </a:r>
          </a:p>
          <a:p>
            <a:pPr algn="l"/>
            <a:r>
              <a:rPr lang="en-SG" sz="1800" b="0" i="0" u="none" strike="noStrike" baseline="0" dirty="0">
                <a:latin typeface="CMR9"/>
              </a:rPr>
              <a:t>module (indicated with</a:t>
            </a:r>
          </a:p>
          <a:p>
            <a:pPr algn="l"/>
            <a:r>
              <a:rPr lang="en-SG" sz="1800" b="0" i="0" u="none" strike="noStrike" baseline="0" dirty="0">
                <a:latin typeface="CMEX9"/>
              </a:rPr>
              <a:t>L</a:t>
            </a:r>
          </a:p>
          <a:p>
            <a:pPr algn="l"/>
            <a:r>
              <a:rPr lang="en-SG" sz="1800" b="0" i="0" u="none" strike="noStrike" baseline="0" dirty="0">
                <a:latin typeface="CMR9"/>
              </a:rPr>
              <a:t>), before being</a:t>
            </a:r>
          </a:p>
          <a:p>
            <a:pPr algn="l"/>
            <a:r>
              <a:rPr lang="en-SG" sz="1800" b="0" i="0" u="none" strike="noStrike" baseline="0" dirty="0">
                <a:latin typeface="CMR9"/>
              </a:rPr>
              <a:t>fed into the classifier.</a:t>
            </a:r>
            <a:endParaRPr lang="en-SG" dirty="0"/>
          </a:p>
        </p:txBody>
      </p:sp>
      <p:sp>
        <p:nvSpPr>
          <p:cNvPr id="4" name="Slide Number Placeholder 3"/>
          <p:cNvSpPr>
            <a:spLocks noGrp="1"/>
          </p:cNvSpPr>
          <p:nvPr>
            <p:ph type="sldNum" sz="quarter" idx="5"/>
          </p:nvPr>
        </p:nvSpPr>
        <p:spPr/>
        <p:txBody>
          <a:bodyPr/>
          <a:lstStyle/>
          <a:p>
            <a:fld id="{9B572415-A884-4CF3-8BFC-D89F6EF63DC9}" type="slidenum">
              <a:rPr lang="en-SG" smtClean="0"/>
              <a:pPr/>
              <a:t>5</a:t>
            </a:fld>
            <a:endParaRPr lang="en-SG"/>
          </a:p>
        </p:txBody>
      </p:sp>
    </p:spTree>
    <p:extLst>
      <p:ext uri="{BB962C8B-B14F-4D97-AF65-F5344CB8AC3E}">
        <p14:creationId xmlns:p14="http://schemas.microsoft.com/office/powerpoint/2010/main" val="39115267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dirty="0"/>
              <a:t>(Read directly)</a:t>
            </a:r>
          </a:p>
          <a:p>
            <a:endParaRPr lang="en-SG" dirty="0"/>
          </a:p>
          <a:p>
            <a:endParaRPr lang="en-SG" dirty="0"/>
          </a:p>
          <a:p>
            <a:endParaRPr lang="en-SG" dirty="0"/>
          </a:p>
          <a:p>
            <a:endParaRPr lang="en-SG" dirty="0"/>
          </a:p>
          <a:p>
            <a:r>
              <a:rPr lang="en-SG" dirty="0"/>
              <a:t>To allow our module to efficiently and effectively handle fine-grained differences over a large range of </a:t>
            </a:r>
            <a:r>
              <a:rPr lang="en-SG" dirty="0" err="1"/>
              <a:t>spatio</a:t>
            </a:r>
            <a:r>
              <a:rPr lang="en-SG" dirty="0"/>
              <a:t>-temporal variations, we design a \</a:t>
            </a:r>
            <a:r>
              <a:rPr lang="en-SG" dirty="0" err="1"/>
              <a:t>textit</a:t>
            </a:r>
            <a:r>
              <a:rPr lang="en-SG" dirty="0"/>
              <a:t>{</a:t>
            </a:r>
            <a:r>
              <a:rPr lang="en-SG" dirty="0" err="1"/>
              <a:t>spatio</a:t>
            </a:r>
            <a:r>
              <a:rPr lang="en-SG" dirty="0"/>
              <a:t>-temporal specialization} method that additionally provides specialized neurons with spatial or temporal specializations. </a:t>
            </a:r>
          </a:p>
          <a:p>
            <a:endParaRPr lang="en-SG" dirty="0"/>
          </a:p>
          <a:p>
            <a:r>
              <a:rPr lang="en-SG" dirty="0"/>
              <a:t>To achieve such specialization, we explicitly design the specialized neurons to focus only on one single aspect (spatial or temporal) for each  channel of the input feature map at a time, forcing the neurons to exploit fine-grained differences between similar samples in that specific aspect, </a:t>
            </a:r>
            <a:r>
              <a:rPr lang="en-US" dirty="0"/>
              <a:t>leading to higher sensitivity towards these fine-grained differences. </a:t>
            </a:r>
            <a:endParaRPr lang="en-SG" dirty="0"/>
          </a:p>
          <a:p>
            <a:endParaRPr lang="en-SG" dirty="0"/>
          </a:p>
          <a:p>
            <a:endParaRPr lang="en-SG" dirty="0"/>
          </a:p>
          <a:p>
            <a:pPr marL="0" marR="0" lvl="0" indent="0" algn="l" defTabSz="914400" rtl="0" eaLnBrk="1" fontAlgn="auto" latinLnBrk="0" hangingPunct="1">
              <a:lnSpc>
                <a:spcPct val="100000"/>
              </a:lnSpc>
              <a:spcBef>
                <a:spcPts val="0"/>
              </a:spcBef>
              <a:spcAft>
                <a:spcPts val="0"/>
              </a:spcAft>
              <a:buClrTx/>
              <a:buSzTx/>
              <a:buFontTx/>
              <a:buNone/>
              <a:tabLst/>
              <a:defRPr/>
            </a:pPr>
            <a:r>
              <a:rPr lang="en-SG" dirty="0"/>
              <a:t>This allows our module to efficiently and effectively handle fine-grained differences over a large range of </a:t>
            </a:r>
            <a:r>
              <a:rPr lang="en-SG" dirty="0" err="1"/>
              <a:t>spatio</a:t>
            </a:r>
            <a:r>
              <a:rPr lang="en-SG" dirty="0"/>
              <a:t>-temporal variations.</a:t>
            </a:r>
          </a:p>
          <a:p>
            <a:endParaRPr lang="en-SG" dirty="0"/>
          </a:p>
          <a:p>
            <a:endParaRPr lang="en-SG" dirty="0"/>
          </a:p>
        </p:txBody>
      </p:sp>
      <p:sp>
        <p:nvSpPr>
          <p:cNvPr id="4" name="Slide Number Placeholder 3"/>
          <p:cNvSpPr>
            <a:spLocks noGrp="1"/>
          </p:cNvSpPr>
          <p:nvPr>
            <p:ph type="sldNum" sz="quarter" idx="5"/>
          </p:nvPr>
        </p:nvSpPr>
        <p:spPr/>
        <p:txBody>
          <a:bodyPr/>
          <a:lstStyle/>
          <a:p>
            <a:fld id="{9B572415-A884-4CF3-8BFC-D89F6EF63DC9}" type="slidenum">
              <a:rPr lang="en-SG" smtClean="0"/>
              <a:pPr/>
              <a:t>6</a:t>
            </a:fld>
            <a:endParaRPr lang="en-SG"/>
          </a:p>
        </p:txBody>
      </p:sp>
    </p:spTree>
    <p:extLst>
      <p:ext uri="{BB962C8B-B14F-4D97-AF65-F5344CB8AC3E}">
        <p14:creationId xmlns:p14="http://schemas.microsoft.com/office/powerpoint/2010/main" val="5696193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Specifically, ….</a:t>
            </a:r>
          </a:p>
          <a:p>
            <a:r>
              <a:rPr lang="en-US" dirty="0"/>
              <a:t>(Read directly)</a:t>
            </a:r>
          </a:p>
          <a:p>
            <a:endParaRPr lang="en-US" dirty="0"/>
          </a:p>
          <a:p>
            <a:endParaRPr lang="en-US" dirty="0"/>
          </a:p>
          <a:p>
            <a:endParaRPr lang="en-US" dirty="0"/>
          </a:p>
          <a:p>
            <a:endParaRPr lang="en-US" dirty="0"/>
          </a:p>
          <a:p>
            <a:r>
              <a:rPr lang="en-US" dirty="0"/>
              <a:t>Specifically, this is implemented using \</a:t>
            </a:r>
            <a:r>
              <a:rPr lang="en-US" dirty="0" err="1"/>
              <a:t>textit</a:t>
            </a:r>
            <a:r>
              <a:rPr lang="en-US" dirty="0"/>
              <a:t>{gates} that determine whether a \</a:t>
            </a:r>
            <a:r>
              <a:rPr lang="en-US" dirty="0" err="1"/>
              <a:t>textit</a:t>
            </a:r>
            <a:r>
              <a:rPr lang="en-US" dirty="0"/>
              <a:t>{spatial operator} or a \</a:t>
            </a:r>
            <a:r>
              <a:rPr lang="en-US" dirty="0" err="1"/>
              <a:t>textit</a:t>
            </a:r>
            <a:r>
              <a:rPr lang="en-US" dirty="0"/>
              <a:t>{temporal operator}is used to process each input channel. By adjusting their gate parameters, specialized neurons that benefit from discerning spatial or temporal patterns adapt their architectures to use the corresponding operator across more </a:t>
            </a:r>
            <a:r>
              <a:rPr lang="en-US" dirty="0" err="1"/>
              <a:t>channels.Eventually</a:t>
            </a:r>
            <a:r>
              <a:rPr lang="en-US" dirty="0"/>
              <a:t>, the set of specialized neurons will have diversified architectures and specializations focusing on different spatial and temporal aspects, which collectively are capable of handling a large variety of spatial and temporal fine-grained differences. </a:t>
            </a:r>
            <a:endParaRPr lang="en-SG" dirty="0"/>
          </a:p>
        </p:txBody>
      </p:sp>
      <p:sp>
        <p:nvSpPr>
          <p:cNvPr id="4" name="Slide Number Placeholder 3"/>
          <p:cNvSpPr>
            <a:spLocks noGrp="1"/>
          </p:cNvSpPr>
          <p:nvPr>
            <p:ph type="sldNum" sz="quarter" idx="5"/>
          </p:nvPr>
        </p:nvSpPr>
        <p:spPr/>
        <p:txBody>
          <a:bodyPr/>
          <a:lstStyle/>
          <a:p>
            <a:fld id="{9B572415-A884-4CF3-8BFC-D89F6EF63DC9}" type="slidenum">
              <a:rPr lang="en-SG" smtClean="0"/>
              <a:pPr/>
              <a:t>7</a:t>
            </a:fld>
            <a:endParaRPr lang="en-SG"/>
          </a:p>
        </p:txBody>
      </p:sp>
    </p:spTree>
    <p:extLst>
      <p:ext uri="{BB962C8B-B14F-4D97-AF65-F5344CB8AC3E}">
        <p14:creationId xmlns:p14="http://schemas.microsoft.com/office/powerpoint/2010/main" val="31294503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sz="1200" dirty="0"/>
              <a:t>Next, to further improve the performance of our DSTS module, we design an Upstream-Downstream Learning (UDL) algorithm that better optimizes the model parameters involved in making dynamic decisions.</a:t>
            </a:r>
          </a:p>
          <a:p>
            <a:pPr marL="0" indent="0">
              <a:buFont typeface="Arial" panose="020B0604020202020204" pitchFamily="34" charset="0"/>
              <a:buNone/>
            </a:pPr>
            <a:endParaRPr lang="en-US" sz="1200" dirty="0"/>
          </a:p>
          <a:p>
            <a:pPr marL="0" indent="0">
              <a:buFont typeface="Arial" panose="020B0604020202020204" pitchFamily="34" charset="0"/>
              <a:buNone/>
            </a:pPr>
            <a:r>
              <a:rPr lang="en-US" sz="1200" i="1" dirty="0"/>
              <a:t>This is because </a:t>
            </a:r>
            <a:r>
              <a:rPr lang="en-US" sz="1200" i="1" dirty="0">
                <a:solidFill>
                  <a:srgbClr val="FF0000"/>
                </a:solidFill>
              </a:rPr>
              <a:t>upstream parameters </a:t>
            </a:r>
            <a:r>
              <a:rPr lang="en-US" sz="1200" dirty="0"/>
              <a:t>that make dynamic decisions and </a:t>
            </a:r>
            <a:r>
              <a:rPr lang="en-US" sz="1200" i="1" dirty="0">
                <a:solidFill>
                  <a:srgbClr val="00B0F0"/>
                </a:solidFill>
              </a:rPr>
              <a:t>downstream parameters </a:t>
            </a:r>
            <a:r>
              <a:rPr lang="en-US" sz="1200" dirty="0"/>
              <a:t>that process input, are jointly trained during our end-to-end training, which can be challenging as </a:t>
            </a:r>
            <a:r>
              <a:rPr lang="en-US" sz="1200" dirty="0">
                <a:solidFill>
                  <a:srgbClr val="FF0000"/>
                </a:solidFill>
              </a:rPr>
              <a:t>upstream parameters</a:t>
            </a:r>
            <a:r>
              <a:rPr lang="en-US" sz="1200" dirty="0"/>
              <a:t> themselves also affect the training of </a:t>
            </a:r>
            <a:r>
              <a:rPr lang="en-US" sz="1200" dirty="0">
                <a:solidFill>
                  <a:srgbClr val="00B0F0"/>
                </a:solidFill>
              </a:rPr>
              <a:t>downstream parameters</a:t>
            </a:r>
            <a:r>
              <a:rPr lang="en-US" sz="1200" dirty="0"/>
              <a:t>.</a:t>
            </a:r>
          </a:p>
          <a:p>
            <a:pPr marL="0" indent="0">
              <a:buFont typeface="Arial" panose="020B0604020202020204" pitchFamily="34" charset="0"/>
              <a:buNone/>
            </a:pPr>
            <a:endParaRPr lang="en-US" sz="1200" dirty="0"/>
          </a:p>
          <a:p>
            <a:pPr marL="0" indent="0">
              <a:buFont typeface="Arial" panose="020B0604020202020204" pitchFamily="34" charset="0"/>
              <a:buNone/>
            </a:pPr>
            <a:r>
              <a:rPr lang="en-US" sz="1200" dirty="0"/>
              <a:t>Essentially, Our Upstream-Downstream Learning algorithm leverages on meta-learning to optimize the upstream parameters while taking their downstream effects into account.</a:t>
            </a:r>
          </a:p>
          <a:p>
            <a:pPr marL="0" indent="0">
              <a:buFont typeface="Arial" panose="020B0604020202020204" pitchFamily="34" charset="0"/>
              <a:buNone/>
            </a:pPr>
            <a:endParaRPr lang="en-US" sz="1200" dirty="0"/>
          </a:p>
          <a:p>
            <a:pPr marL="0" indent="0">
              <a:buFont typeface="Arial" panose="020B0604020202020204" pitchFamily="34" charset="0"/>
              <a:buNone/>
            </a:pPr>
            <a:r>
              <a:rPr lang="en-US" sz="1200" dirty="0"/>
              <a:t>I refer the audience to the paper for a more in-depth discussion.</a:t>
            </a:r>
          </a:p>
        </p:txBody>
      </p:sp>
      <p:sp>
        <p:nvSpPr>
          <p:cNvPr id="4" name="Slide Number Placeholder 3"/>
          <p:cNvSpPr>
            <a:spLocks noGrp="1"/>
          </p:cNvSpPr>
          <p:nvPr>
            <p:ph type="sldNum" sz="quarter" idx="5"/>
          </p:nvPr>
        </p:nvSpPr>
        <p:spPr/>
        <p:txBody>
          <a:bodyPr/>
          <a:lstStyle/>
          <a:p>
            <a:fld id="{9B572415-A884-4CF3-8BFC-D89F6EF63DC9}" type="slidenum">
              <a:rPr lang="en-SG" smtClean="0"/>
              <a:pPr/>
              <a:t>8</a:t>
            </a:fld>
            <a:endParaRPr lang="en-SG"/>
          </a:p>
        </p:txBody>
      </p:sp>
    </p:spTree>
    <p:extLst>
      <p:ext uri="{BB962C8B-B14F-4D97-AF65-F5344CB8AC3E}">
        <p14:creationId xmlns:p14="http://schemas.microsoft.com/office/powerpoint/2010/main" val="23531844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simulates the training process of the downstream parameters when the current set of upstream parameters are used to make dynamic decisions.</a:t>
            </a:r>
            <a:endParaRPr lang="en-SG" dirty="0"/>
          </a:p>
        </p:txBody>
      </p:sp>
      <p:sp>
        <p:nvSpPr>
          <p:cNvPr id="4" name="Slide Number Placeholder 3"/>
          <p:cNvSpPr>
            <a:spLocks noGrp="1"/>
          </p:cNvSpPr>
          <p:nvPr>
            <p:ph type="sldNum" sz="quarter" idx="5"/>
          </p:nvPr>
        </p:nvSpPr>
        <p:spPr/>
        <p:txBody>
          <a:bodyPr/>
          <a:lstStyle/>
          <a:p>
            <a:fld id="{9B572415-A884-4CF3-8BFC-D89F6EF63DC9}" type="slidenum">
              <a:rPr lang="en-SG" smtClean="0"/>
              <a:pPr/>
              <a:t>9</a:t>
            </a:fld>
            <a:endParaRPr lang="en-SG"/>
          </a:p>
        </p:txBody>
      </p:sp>
    </p:spTree>
    <p:extLst>
      <p:ext uri="{BB962C8B-B14F-4D97-AF65-F5344CB8AC3E}">
        <p14:creationId xmlns:p14="http://schemas.microsoft.com/office/powerpoint/2010/main" val="21208714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E02AB2-75BC-C8B9-6C04-E1E1C4DCC9D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SG"/>
          </a:p>
        </p:txBody>
      </p:sp>
      <p:sp>
        <p:nvSpPr>
          <p:cNvPr id="3" name="Subtitle 2">
            <a:extLst>
              <a:ext uri="{FF2B5EF4-FFF2-40B4-BE49-F238E27FC236}">
                <a16:creationId xmlns:a16="http://schemas.microsoft.com/office/drawing/2014/main" id="{85E47CC4-7238-6966-8FCF-90A91C4A079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SG"/>
          </a:p>
        </p:txBody>
      </p:sp>
      <p:sp>
        <p:nvSpPr>
          <p:cNvPr id="4" name="Date Placeholder 3">
            <a:extLst>
              <a:ext uri="{FF2B5EF4-FFF2-40B4-BE49-F238E27FC236}">
                <a16:creationId xmlns:a16="http://schemas.microsoft.com/office/drawing/2014/main" id="{D05FC99A-6652-6FE8-F7FA-CAADBBF40FD8}"/>
              </a:ext>
            </a:extLst>
          </p:cNvPr>
          <p:cNvSpPr>
            <a:spLocks noGrp="1"/>
          </p:cNvSpPr>
          <p:nvPr>
            <p:ph type="dt" sz="half" idx="10"/>
          </p:nvPr>
        </p:nvSpPr>
        <p:spPr/>
        <p:txBody>
          <a:bodyPr/>
          <a:lstStyle/>
          <a:p>
            <a:fld id="{216FC780-CC5E-4E4A-A553-CF8ADDBC9CB5}" type="datetimeFigureOut">
              <a:rPr lang="en-SG" smtClean="0"/>
              <a:t>4/10/2022</a:t>
            </a:fld>
            <a:endParaRPr lang="en-SG"/>
          </a:p>
        </p:txBody>
      </p:sp>
      <p:sp>
        <p:nvSpPr>
          <p:cNvPr id="5" name="Footer Placeholder 4">
            <a:extLst>
              <a:ext uri="{FF2B5EF4-FFF2-40B4-BE49-F238E27FC236}">
                <a16:creationId xmlns:a16="http://schemas.microsoft.com/office/drawing/2014/main" id="{6CC41EC7-7421-1E8D-E760-FFA4B374164F}"/>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8857A763-C2DD-D87A-5E5F-8EDFC4721E38}"/>
              </a:ext>
            </a:extLst>
          </p:cNvPr>
          <p:cNvSpPr>
            <a:spLocks noGrp="1"/>
          </p:cNvSpPr>
          <p:nvPr>
            <p:ph type="sldNum" sz="quarter" idx="12"/>
          </p:nvPr>
        </p:nvSpPr>
        <p:spPr/>
        <p:txBody>
          <a:bodyPr/>
          <a:lstStyle/>
          <a:p>
            <a:fld id="{18C33828-66C2-4194-A218-30DE0B702C2B}" type="slidenum">
              <a:rPr lang="en-SG" smtClean="0"/>
              <a:t>‹#›</a:t>
            </a:fld>
            <a:endParaRPr lang="en-SG"/>
          </a:p>
        </p:txBody>
      </p:sp>
    </p:spTree>
    <p:extLst>
      <p:ext uri="{BB962C8B-B14F-4D97-AF65-F5344CB8AC3E}">
        <p14:creationId xmlns:p14="http://schemas.microsoft.com/office/powerpoint/2010/main" val="19589813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69FC88-E267-E95E-6312-E43038F8022B}"/>
              </a:ext>
            </a:extLst>
          </p:cNvPr>
          <p:cNvSpPr>
            <a:spLocks noGrp="1"/>
          </p:cNvSpPr>
          <p:nvPr>
            <p:ph type="title"/>
          </p:nvPr>
        </p:nvSpPr>
        <p:spPr/>
        <p:txBody>
          <a:bodyPr/>
          <a:lstStyle/>
          <a:p>
            <a:r>
              <a:rPr lang="en-US"/>
              <a:t>Click to edit Master title style</a:t>
            </a:r>
            <a:endParaRPr lang="en-SG"/>
          </a:p>
        </p:txBody>
      </p:sp>
      <p:sp>
        <p:nvSpPr>
          <p:cNvPr id="3" name="Vertical Text Placeholder 2">
            <a:extLst>
              <a:ext uri="{FF2B5EF4-FFF2-40B4-BE49-F238E27FC236}">
                <a16:creationId xmlns:a16="http://schemas.microsoft.com/office/drawing/2014/main" id="{CFFE57B3-F08C-BC55-4FEE-D92F7A69050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55CD2DB7-A791-FCB4-EBEF-FB6BEBB6B234}"/>
              </a:ext>
            </a:extLst>
          </p:cNvPr>
          <p:cNvSpPr>
            <a:spLocks noGrp="1"/>
          </p:cNvSpPr>
          <p:nvPr>
            <p:ph type="dt" sz="half" idx="10"/>
          </p:nvPr>
        </p:nvSpPr>
        <p:spPr/>
        <p:txBody>
          <a:bodyPr/>
          <a:lstStyle/>
          <a:p>
            <a:fld id="{216FC780-CC5E-4E4A-A553-CF8ADDBC9CB5}" type="datetimeFigureOut">
              <a:rPr lang="en-SG" smtClean="0"/>
              <a:t>4/10/2022</a:t>
            </a:fld>
            <a:endParaRPr lang="en-SG"/>
          </a:p>
        </p:txBody>
      </p:sp>
      <p:sp>
        <p:nvSpPr>
          <p:cNvPr id="5" name="Footer Placeholder 4">
            <a:extLst>
              <a:ext uri="{FF2B5EF4-FFF2-40B4-BE49-F238E27FC236}">
                <a16:creationId xmlns:a16="http://schemas.microsoft.com/office/drawing/2014/main" id="{2496B8A3-0D61-FDC1-3FFF-917DB6FBC96B}"/>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4E8268F0-030B-6452-33F9-AC518235750F}"/>
              </a:ext>
            </a:extLst>
          </p:cNvPr>
          <p:cNvSpPr>
            <a:spLocks noGrp="1"/>
          </p:cNvSpPr>
          <p:nvPr>
            <p:ph type="sldNum" sz="quarter" idx="12"/>
          </p:nvPr>
        </p:nvSpPr>
        <p:spPr/>
        <p:txBody>
          <a:bodyPr/>
          <a:lstStyle/>
          <a:p>
            <a:fld id="{18C33828-66C2-4194-A218-30DE0B702C2B}" type="slidenum">
              <a:rPr lang="en-SG" smtClean="0"/>
              <a:t>‹#›</a:t>
            </a:fld>
            <a:endParaRPr lang="en-SG"/>
          </a:p>
        </p:txBody>
      </p:sp>
    </p:spTree>
    <p:extLst>
      <p:ext uri="{BB962C8B-B14F-4D97-AF65-F5344CB8AC3E}">
        <p14:creationId xmlns:p14="http://schemas.microsoft.com/office/powerpoint/2010/main" val="2724969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4C55090-D86A-EA8E-0760-4ACBA3F44F9F}"/>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SG"/>
          </a:p>
        </p:txBody>
      </p:sp>
      <p:sp>
        <p:nvSpPr>
          <p:cNvPr id="3" name="Vertical Text Placeholder 2">
            <a:extLst>
              <a:ext uri="{FF2B5EF4-FFF2-40B4-BE49-F238E27FC236}">
                <a16:creationId xmlns:a16="http://schemas.microsoft.com/office/drawing/2014/main" id="{A6D0ED35-AE70-C04D-7847-83EF84AACA7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CA94326F-7EA7-6606-05A8-405B72720D9D}"/>
              </a:ext>
            </a:extLst>
          </p:cNvPr>
          <p:cNvSpPr>
            <a:spLocks noGrp="1"/>
          </p:cNvSpPr>
          <p:nvPr>
            <p:ph type="dt" sz="half" idx="10"/>
          </p:nvPr>
        </p:nvSpPr>
        <p:spPr/>
        <p:txBody>
          <a:bodyPr/>
          <a:lstStyle/>
          <a:p>
            <a:fld id="{216FC780-CC5E-4E4A-A553-CF8ADDBC9CB5}" type="datetimeFigureOut">
              <a:rPr lang="en-SG" smtClean="0"/>
              <a:t>4/10/2022</a:t>
            </a:fld>
            <a:endParaRPr lang="en-SG"/>
          </a:p>
        </p:txBody>
      </p:sp>
      <p:sp>
        <p:nvSpPr>
          <p:cNvPr id="5" name="Footer Placeholder 4">
            <a:extLst>
              <a:ext uri="{FF2B5EF4-FFF2-40B4-BE49-F238E27FC236}">
                <a16:creationId xmlns:a16="http://schemas.microsoft.com/office/drawing/2014/main" id="{1569E671-A29D-A631-DA61-7B163B9829C6}"/>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136B6C40-3719-2BC9-6F32-58AB022470EC}"/>
              </a:ext>
            </a:extLst>
          </p:cNvPr>
          <p:cNvSpPr>
            <a:spLocks noGrp="1"/>
          </p:cNvSpPr>
          <p:nvPr>
            <p:ph type="sldNum" sz="quarter" idx="12"/>
          </p:nvPr>
        </p:nvSpPr>
        <p:spPr/>
        <p:txBody>
          <a:bodyPr/>
          <a:lstStyle/>
          <a:p>
            <a:fld id="{18C33828-66C2-4194-A218-30DE0B702C2B}" type="slidenum">
              <a:rPr lang="en-SG" smtClean="0"/>
              <a:t>‹#›</a:t>
            </a:fld>
            <a:endParaRPr lang="en-SG"/>
          </a:p>
        </p:txBody>
      </p:sp>
    </p:spTree>
    <p:extLst>
      <p:ext uri="{BB962C8B-B14F-4D97-AF65-F5344CB8AC3E}">
        <p14:creationId xmlns:p14="http://schemas.microsoft.com/office/powerpoint/2010/main" val="14816266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37634-DE03-F7BC-DE96-0270543AF96C}"/>
              </a:ext>
            </a:extLst>
          </p:cNvPr>
          <p:cNvSpPr>
            <a:spLocks noGrp="1"/>
          </p:cNvSpPr>
          <p:nvPr>
            <p:ph type="title"/>
          </p:nvPr>
        </p:nvSpPr>
        <p:spPr/>
        <p:txBody>
          <a:bodyPr/>
          <a:lstStyle/>
          <a:p>
            <a:r>
              <a:rPr lang="en-US"/>
              <a:t>Click to edit Master title style</a:t>
            </a:r>
            <a:endParaRPr lang="en-SG"/>
          </a:p>
        </p:txBody>
      </p:sp>
      <p:sp>
        <p:nvSpPr>
          <p:cNvPr id="3" name="Content Placeholder 2">
            <a:extLst>
              <a:ext uri="{FF2B5EF4-FFF2-40B4-BE49-F238E27FC236}">
                <a16:creationId xmlns:a16="http://schemas.microsoft.com/office/drawing/2014/main" id="{058A8E0C-4028-7749-EC93-EC26B4D2593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5E938CF4-8685-D272-98FB-EE097F45554E}"/>
              </a:ext>
            </a:extLst>
          </p:cNvPr>
          <p:cNvSpPr>
            <a:spLocks noGrp="1"/>
          </p:cNvSpPr>
          <p:nvPr>
            <p:ph type="dt" sz="half" idx="10"/>
          </p:nvPr>
        </p:nvSpPr>
        <p:spPr/>
        <p:txBody>
          <a:bodyPr/>
          <a:lstStyle/>
          <a:p>
            <a:fld id="{216FC780-CC5E-4E4A-A553-CF8ADDBC9CB5}" type="datetimeFigureOut">
              <a:rPr lang="en-SG" smtClean="0"/>
              <a:t>4/10/2022</a:t>
            </a:fld>
            <a:endParaRPr lang="en-SG"/>
          </a:p>
        </p:txBody>
      </p:sp>
      <p:sp>
        <p:nvSpPr>
          <p:cNvPr id="5" name="Footer Placeholder 4">
            <a:extLst>
              <a:ext uri="{FF2B5EF4-FFF2-40B4-BE49-F238E27FC236}">
                <a16:creationId xmlns:a16="http://schemas.microsoft.com/office/drawing/2014/main" id="{37D1032D-A886-2E70-269F-D6D4B78F4185}"/>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869B7B45-A512-8C33-9716-0515729E1234}"/>
              </a:ext>
            </a:extLst>
          </p:cNvPr>
          <p:cNvSpPr>
            <a:spLocks noGrp="1"/>
          </p:cNvSpPr>
          <p:nvPr>
            <p:ph type="sldNum" sz="quarter" idx="12"/>
          </p:nvPr>
        </p:nvSpPr>
        <p:spPr/>
        <p:txBody>
          <a:bodyPr/>
          <a:lstStyle/>
          <a:p>
            <a:fld id="{18C33828-66C2-4194-A218-30DE0B702C2B}" type="slidenum">
              <a:rPr lang="en-SG" smtClean="0"/>
              <a:t>‹#›</a:t>
            </a:fld>
            <a:endParaRPr lang="en-SG"/>
          </a:p>
        </p:txBody>
      </p:sp>
    </p:spTree>
    <p:extLst>
      <p:ext uri="{BB962C8B-B14F-4D97-AF65-F5344CB8AC3E}">
        <p14:creationId xmlns:p14="http://schemas.microsoft.com/office/powerpoint/2010/main" val="21772678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A77FD9-D5B6-E1E7-0C4F-566441C3186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SG"/>
          </a:p>
        </p:txBody>
      </p:sp>
      <p:sp>
        <p:nvSpPr>
          <p:cNvPr id="3" name="Text Placeholder 2">
            <a:extLst>
              <a:ext uri="{FF2B5EF4-FFF2-40B4-BE49-F238E27FC236}">
                <a16:creationId xmlns:a16="http://schemas.microsoft.com/office/drawing/2014/main" id="{19BC3B52-FDCE-5D6D-CFD6-C41FAF1B500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F21771B-DDB4-E676-DA0E-3330B5E7BECB}"/>
              </a:ext>
            </a:extLst>
          </p:cNvPr>
          <p:cNvSpPr>
            <a:spLocks noGrp="1"/>
          </p:cNvSpPr>
          <p:nvPr>
            <p:ph type="dt" sz="half" idx="10"/>
          </p:nvPr>
        </p:nvSpPr>
        <p:spPr/>
        <p:txBody>
          <a:bodyPr/>
          <a:lstStyle/>
          <a:p>
            <a:fld id="{216FC780-CC5E-4E4A-A553-CF8ADDBC9CB5}" type="datetimeFigureOut">
              <a:rPr lang="en-SG" smtClean="0"/>
              <a:t>4/10/2022</a:t>
            </a:fld>
            <a:endParaRPr lang="en-SG"/>
          </a:p>
        </p:txBody>
      </p:sp>
      <p:sp>
        <p:nvSpPr>
          <p:cNvPr id="5" name="Footer Placeholder 4">
            <a:extLst>
              <a:ext uri="{FF2B5EF4-FFF2-40B4-BE49-F238E27FC236}">
                <a16:creationId xmlns:a16="http://schemas.microsoft.com/office/drawing/2014/main" id="{58857788-7548-BF07-EE4B-1B7AEC58059E}"/>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4DC6DB46-F4DE-AB61-7C36-EE68C4F52BBE}"/>
              </a:ext>
            </a:extLst>
          </p:cNvPr>
          <p:cNvSpPr>
            <a:spLocks noGrp="1"/>
          </p:cNvSpPr>
          <p:nvPr>
            <p:ph type="sldNum" sz="quarter" idx="12"/>
          </p:nvPr>
        </p:nvSpPr>
        <p:spPr/>
        <p:txBody>
          <a:bodyPr/>
          <a:lstStyle/>
          <a:p>
            <a:fld id="{18C33828-66C2-4194-A218-30DE0B702C2B}" type="slidenum">
              <a:rPr lang="en-SG" smtClean="0"/>
              <a:t>‹#›</a:t>
            </a:fld>
            <a:endParaRPr lang="en-SG"/>
          </a:p>
        </p:txBody>
      </p:sp>
    </p:spTree>
    <p:extLst>
      <p:ext uri="{BB962C8B-B14F-4D97-AF65-F5344CB8AC3E}">
        <p14:creationId xmlns:p14="http://schemas.microsoft.com/office/powerpoint/2010/main" val="14966137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21C663-5FBD-1B94-1EF7-16ED1A625691}"/>
              </a:ext>
            </a:extLst>
          </p:cNvPr>
          <p:cNvSpPr>
            <a:spLocks noGrp="1"/>
          </p:cNvSpPr>
          <p:nvPr>
            <p:ph type="title"/>
          </p:nvPr>
        </p:nvSpPr>
        <p:spPr/>
        <p:txBody>
          <a:bodyPr/>
          <a:lstStyle/>
          <a:p>
            <a:r>
              <a:rPr lang="en-US"/>
              <a:t>Click to edit Master title style</a:t>
            </a:r>
            <a:endParaRPr lang="en-SG"/>
          </a:p>
        </p:txBody>
      </p:sp>
      <p:sp>
        <p:nvSpPr>
          <p:cNvPr id="3" name="Content Placeholder 2">
            <a:extLst>
              <a:ext uri="{FF2B5EF4-FFF2-40B4-BE49-F238E27FC236}">
                <a16:creationId xmlns:a16="http://schemas.microsoft.com/office/drawing/2014/main" id="{0512F436-3D12-A656-7536-037E69B917C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Content Placeholder 3">
            <a:extLst>
              <a:ext uri="{FF2B5EF4-FFF2-40B4-BE49-F238E27FC236}">
                <a16:creationId xmlns:a16="http://schemas.microsoft.com/office/drawing/2014/main" id="{E884F418-D520-6DA4-6460-643C73E8125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Date Placeholder 4">
            <a:extLst>
              <a:ext uri="{FF2B5EF4-FFF2-40B4-BE49-F238E27FC236}">
                <a16:creationId xmlns:a16="http://schemas.microsoft.com/office/drawing/2014/main" id="{A38B226B-1CA3-A980-9C04-996AB269C2E2}"/>
              </a:ext>
            </a:extLst>
          </p:cNvPr>
          <p:cNvSpPr>
            <a:spLocks noGrp="1"/>
          </p:cNvSpPr>
          <p:nvPr>
            <p:ph type="dt" sz="half" idx="10"/>
          </p:nvPr>
        </p:nvSpPr>
        <p:spPr/>
        <p:txBody>
          <a:bodyPr/>
          <a:lstStyle/>
          <a:p>
            <a:fld id="{216FC780-CC5E-4E4A-A553-CF8ADDBC9CB5}" type="datetimeFigureOut">
              <a:rPr lang="en-SG" smtClean="0"/>
              <a:t>4/10/2022</a:t>
            </a:fld>
            <a:endParaRPr lang="en-SG"/>
          </a:p>
        </p:txBody>
      </p:sp>
      <p:sp>
        <p:nvSpPr>
          <p:cNvPr id="6" name="Footer Placeholder 5">
            <a:extLst>
              <a:ext uri="{FF2B5EF4-FFF2-40B4-BE49-F238E27FC236}">
                <a16:creationId xmlns:a16="http://schemas.microsoft.com/office/drawing/2014/main" id="{F0679729-D9A9-7E3C-0708-50FB700B807E}"/>
              </a:ext>
            </a:extLst>
          </p:cNvPr>
          <p:cNvSpPr>
            <a:spLocks noGrp="1"/>
          </p:cNvSpPr>
          <p:nvPr>
            <p:ph type="ftr" sz="quarter" idx="11"/>
          </p:nvPr>
        </p:nvSpPr>
        <p:spPr/>
        <p:txBody>
          <a:bodyPr/>
          <a:lstStyle/>
          <a:p>
            <a:endParaRPr lang="en-SG"/>
          </a:p>
        </p:txBody>
      </p:sp>
      <p:sp>
        <p:nvSpPr>
          <p:cNvPr id="7" name="Slide Number Placeholder 6">
            <a:extLst>
              <a:ext uri="{FF2B5EF4-FFF2-40B4-BE49-F238E27FC236}">
                <a16:creationId xmlns:a16="http://schemas.microsoft.com/office/drawing/2014/main" id="{891885E1-93CF-09A4-3C3F-C34E9EFDBB7D}"/>
              </a:ext>
            </a:extLst>
          </p:cNvPr>
          <p:cNvSpPr>
            <a:spLocks noGrp="1"/>
          </p:cNvSpPr>
          <p:nvPr>
            <p:ph type="sldNum" sz="quarter" idx="12"/>
          </p:nvPr>
        </p:nvSpPr>
        <p:spPr/>
        <p:txBody>
          <a:bodyPr/>
          <a:lstStyle/>
          <a:p>
            <a:fld id="{18C33828-66C2-4194-A218-30DE0B702C2B}" type="slidenum">
              <a:rPr lang="en-SG" smtClean="0"/>
              <a:t>‹#›</a:t>
            </a:fld>
            <a:endParaRPr lang="en-SG"/>
          </a:p>
        </p:txBody>
      </p:sp>
    </p:spTree>
    <p:extLst>
      <p:ext uri="{BB962C8B-B14F-4D97-AF65-F5344CB8AC3E}">
        <p14:creationId xmlns:p14="http://schemas.microsoft.com/office/powerpoint/2010/main" val="33965659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72CD6E-5ADC-B4E6-D220-64AD48380219}"/>
              </a:ext>
            </a:extLst>
          </p:cNvPr>
          <p:cNvSpPr>
            <a:spLocks noGrp="1"/>
          </p:cNvSpPr>
          <p:nvPr>
            <p:ph type="title"/>
          </p:nvPr>
        </p:nvSpPr>
        <p:spPr>
          <a:xfrm>
            <a:off x="839788" y="365125"/>
            <a:ext cx="10515600" cy="1325563"/>
          </a:xfrm>
        </p:spPr>
        <p:txBody>
          <a:bodyPr/>
          <a:lstStyle/>
          <a:p>
            <a:r>
              <a:rPr lang="en-US"/>
              <a:t>Click to edit Master title style</a:t>
            </a:r>
            <a:endParaRPr lang="en-SG"/>
          </a:p>
        </p:txBody>
      </p:sp>
      <p:sp>
        <p:nvSpPr>
          <p:cNvPr id="3" name="Text Placeholder 2">
            <a:extLst>
              <a:ext uri="{FF2B5EF4-FFF2-40B4-BE49-F238E27FC236}">
                <a16:creationId xmlns:a16="http://schemas.microsoft.com/office/drawing/2014/main" id="{CA1E37A2-28B3-2EE8-C63C-E78972AE9F5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D1E8F95-6AAE-72A0-E3EC-F6A6D508E6C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Text Placeholder 4">
            <a:extLst>
              <a:ext uri="{FF2B5EF4-FFF2-40B4-BE49-F238E27FC236}">
                <a16:creationId xmlns:a16="http://schemas.microsoft.com/office/drawing/2014/main" id="{8820B303-54CE-EBF8-6A7B-F36D0DEF37B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96A916D-2D97-6A0A-2542-FC965F19707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7" name="Date Placeholder 6">
            <a:extLst>
              <a:ext uri="{FF2B5EF4-FFF2-40B4-BE49-F238E27FC236}">
                <a16:creationId xmlns:a16="http://schemas.microsoft.com/office/drawing/2014/main" id="{8604A68B-720A-2DE2-15E0-D1F3F1018BE4}"/>
              </a:ext>
            </a:extLst>
          </p:cNvPr>
          <p:cNvSpPr>
            <a:spLocks noGrp="1"/>
          </p:cNvSpPr>
          <p:nvPr>
            <p:ph type="dt" sz="half" idx="10"/>
          </p:nvPr>
        </p:nvSpPr>
        <p:spPr/>
        <p:txBody>
          <a:bodyPr/>
          <a:lstStyle/>
          <a:p>
            <a:fld id="{216FC780-CC5E-4E4A-A553-CF8ADDBC9CB5}" type="datetimeFigureOut">
              <a:rPr lang="en-SG" smtClean="0"/>
              <a:t>4/10/2022</a:t>
            </a:fld>
            <a:endParaRPr lang="en-SG"/>
          </a:p>
        </p:txBody>
      </p:sp>
      <p:sp>
        <p:nvSpPr>
          <p:cNvPr id="8" name="Footer Placeholder 7">
            <a:extLst>
              <a:ext uri="{FF2B5EF4-FFF2-40B4-BE49-F238E27FC236}">
                <a16:creationId xmlns:a16="http://schemas.microsoft.com/office/drawing/2014/main" id="{207D715E-7E11-B35A-3E4C-EACD346A7771}"/>
              </a:ext>
            </a:extLst>
          </p:cNvPr>
          <p:cNvSpPr>
            <a:spLocks noGrp="1"/>
          </p:cNvSpPr>
          <p:nvPr>
            <p:ph type="ftr" sz="quarter" idx="11"/>
          </p:nvPr>
        </p:nvSpPr>
        <p:spPr/>
        <p:txBody>
          <a:bodyPr/>
          <a:lstStyle/>
          <a:p>
            <a:endParaRPr lang="en-SG"/>
          </a:p>
        </p:txBody>
      </p:sp>
      <p:sp>
        <p:nvSpPr>
          <p:cNvPr id="9" name="Slide Number Placeholder 8">
            <a:extLst>
              <a:ext uri="{FF2B5EF4-FFF2-40B4-BE49-F238E27FC236}">
                <a16:creationId xmlns:a16="http://schemas.microsoft.com/office/drawing/2014/main" id="{E25159F8-3F51-441D-8103-7C29FCE1BE4D}"/>
              </a:ext>
            </a:extLst>
          </p:cNvPr>
          <p:cNvSpPr>
            <a:spLocks noGrp="1"/>
          </p:cNvSpPr>
          <p:nvPr>
            <p:ph type="sldNum" sz="quarter" idx="12"/>
          </p:nvPr>
        </p:nvSpPr>
        <p:spPr/>
        <p:txBody>
          <a:bodyPr/>
          <a:lstStyle/>
          <a:p>
            <a:fld id="{18C33828-66C2-4194-A218-30DE0B702C2B}" type="slidenum">
              <a:rPr lang="en-SG" smtClean="0"/>
              <a:t>‹#›</a:t>
            </a:fld>
            <a:endParaRPr lang="en-SG"/>
          </a:p>
        </p:txBody>
      </p:sp>
    </p:spTree>
    <p:extLst>
      <p:ext uri="{BB962C8B-B14F-4D97-AF65-F5344CB8AC3E}">
        <p14:creationId xmlns:p14="http://schemas.microsoft.com/office/powerpoint/2010/main" val="5452910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F0EF04-4AC7-A76D-3ADC-E3DE7A7D6074}"/>
              </a:ext>
            </a:extLst>
          </p:cNvPr>
          <p:cNvSpPr>
            <a:spLocks noGrp="1"/>
          </p:cNvSpPr>
          <p:nvPr>
            <p:ph type="title"/>
          </p:nvPr>
        </p:nvSpPr>
        <p:spPr/>
        <p:txBody>
          <a:bodyPr/>
          <a:lstStyle/>
          <a:p>
            <a:r>
              <a:rPr lang="en-US"/>
              <a:t>Click to edit Master title style</a:t>
            </a:r>
            <a:endParaRPr lang="en-SG"/>
          </a:p>
        </p:txBody>
      </p:sp>
      <p:sp>
        <p:nvSpPr>
          <p:cNvPr id="3" name="Date Placeholder 2">
            <a:extLst>
              <a:ext uri="{FF2B5EF4-FFF2-40B4-BE49-F238E27FC236}">
                <a16:creationId xmlns:a16="http://schemas.microsoft.com/office/drawing/2014/main" id="{425C483D-3477-F7CD-DB4B-8476F0685CF4}"/>
              </a:ext>
            </a:extLst>
          </p:cNvPr>
          <p:cNvSpPr>
            <a:spLocks noGrp="1"/>
          </p:cNvSpPr>
          <p:nvPr>
            <p:ph type="dt" sz="half" idx="10"/>
          </p:nvPr>
        </p:nvSpPr>
        <p:spPr/>
        <p:txBody>
          <a:bodyPr/>
          <a:lstStyle/>
          <a:p>
            <a:fld id="{216FC780-CC5E-4E4A-A553-CF8ADDBC9CB5}" type="datetimeFigureOut">
              <a:rPr lang="en-SG" smtClean="0"/>
              <a:t>4/10/2022</a:t>
            </a:fld>
            <a:endParaRPr lang="en-SG"/>
          </a:p>
        </p:txBody>
      </p:sp>
      <p:sp>
        <p:nvSpPr>
          <p:cNvPr id="4" name="Footer Placeholder 3">
            <a:extLst>
              <a:ext uri="{FF2B5EF4-FFF2-40B4-BE49-F238E27FC236}">
                <a16:creationId xmlns:a16="http://schemas.microsoft.com/office/drawing/2014/main" id="{E1DBBCE0-93C9-8A57-920D-5461DBFCB26B}"/>
              </a:ext>
            </a:extLst>
          </p:cNvPr>
          <p:cNvSpPr>
            <a:spLocks noGrp="1"/>
          </p:cNvSpPr>
          <p:nvPr>
            <p:ph type="ftr" sz="quarter" idx="11"/>
          </p:nvPr>
        </p:nvSpPr>
        <p:spPr/>
        <p:txBody>
          <a:bodyPr/>
          <a:lstStyle/>
          <a:p>
            <a:endParaRPr lang="en-SG"/>
          </a:p>
        </p:txBody>
      </p:sp>
      <p:sp>
        <p:nvSpPr>
          <p:cNvPr id="5" name="Slide Number Placeholder 4">
            <a:extLst>
              <a:ext uri="{FF2B5EF4-FFF2-40B4-BE49-F238E27FC236}">
                <a16:creationId xmlns:a16="http://schemas.microsoft.com/office/drawing/2014/main" id="{2B8B12A1-F903-A87A-2349-751060D939F5}"/>
              </a:ext>
            </a:extLst>
          </p:cNvPr>
          <p:cNvSpPr>
            <a:spLocks noGrp="1"/>
          </p:cNvSpPr>
          <p:nvPr>
            <p:ph type="sldNum" sz="quarter" idx="12"/>
          </p:nvPr>
        </p:nvSpPr>
        <p:spPr/>
        <p:txBody>
          <a:bodyPr/>
          <a:lstStyle/>
          <a:p>
            <a:fld id="{18C33828-66C2-4194-A218-30DE0B702C2B}" type="slidenum">
              <a:rPr lang="en-SG" smtClean="0"/>
              <a:t>‹#›</a:t>
            </a:fld>
            <a:endParaRPr lang="en-SG"/>
          </a:p>
        </p:txBody>
      </p:sp>
    </p:spTree>
    <p:extLst>
      <p:ext uri="{BB962C8B-B14F-4D97-AF65-F5344CB8AC3E}">
        <p14:creationId xmlns:p14="http://schemas.microsoft.com/office/powerpoint/2010/main" val="40588116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956E985-CF20-8C1B-65C5-717184FD59A0}"/>
              </a:ext>
            </a:extLst>
          </p:cNvPr>
          <p:cNvSpPr>
            <a:spLocks noGrp="1"/>
          </p:cNvSpPr>
          <p:nvPr>
            <p:ph type="dt" sz="half" idx="10"/>
          </p:nvPr>
        </p:nvSpPr>
        <p:spPr/>
        <p:txBody>
          <a:bodyPr/>
          <a:lstStyle/>
          <a:p>
            <a:fld id="{216FC780-CC5E-4E4A-A553-CF8ADDBC9CB5}" type="datetimeFigureOut">
              <a:rPr lang="en-SG" smtClean="0"/>
              <a:t>4/10/2022</a:t>
            </a:fld>
            <a:endParaRPr lang="en-SG"/>
          </a:p>
        </p:txBody>
      </p:sp>
      <p:sp>
        <p:nvSpPr>
          <p:cNvPr id="3" name="Footer Placeholder 2">
            <a:extLst>
              <a:ext uri="{FF2B5EF4-FFF2-40B4-BE49-F238E27FC236}">
                <a16:creationId xmlns:a16="http://schemas.microsoft.com/office/drawing/2014/main" id="{01B32E88-F9DB-0003-7495-FEFC3C43F018}"/>
              </a:ext>
            </a:extLst>
          </p:cNvPr>
          <p:cNvSpPr>
            <a:spLocks noGrp="1"/>
          </p:cNvSpPr>
          <p:nvPr>
            <p:ph type="ftr" sz="quarter" idx="11"/>
          </p:nvPr>
        </p:nvSpPr>
        <p:spPr/>
        <p:txBody>
          <a:bodyPr/>
          <a:lstStyle/>
          <a:p>
            <a:endParaRPr lang="en-SG"/>
          </a:p>
        </p:txBody>
      </p:sp>
      <p:sp>
        <p:nvSpPr>
          <p:cNvPr id="4" name="Slide Number Placeholder 3">
            <a:extLst>
              <a:ext uri="{FF2B5EF4-FFF2-40B4-BE49-F238E27FC236}">
                <a16:creationId xmlns:a16="http://schemas.microsoft.com/office/drawing/2014/main" id="{951A20B4-A131-A857-B7F5-800F6B21E40A}"/>
              </a:ext>
            </a:extLst>
          </p:cNvPr>
          <p:cNvSpPr>
            <a:spLocks noGrp="1"/>
          </p:cNvSpPr>
          <p:nvPr>
            <p:ph type="sldNum" sz="quarter" idx="12"/>
          </p:nvPr>
        </p:nvSpPr>
        <p:spPr/>
        <p:txBody>
          <a:bodyPr/>
          <a:lstStyle/>
          <a:p>
            <a:fld id="{18C33828-66C2-4194-A218-30DE0B702C2B}" type="slidenum">
              <a:rPr lang="en-SG" smtClean="0"/>
              <a:t>‹#›</a:t>
            </a:fld>
            <a:endParaRPr lang="en-SG"/>
          </a:p>
        </p:txBody>
      </p:sp>
    </p:spTree>
    <p:extLst>
      <p:ext uri="{BB962C8B-B14F-4D97-AF65-F5344CB8AC3E}">
        <p14:creationId xmlns:p14="http://schemas.microsoft.com/office/powerpoint/2010/main" val="669185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7D08B-AE1E-6388-D0C6-4A787737020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SG"/>
          </a:p>
        </p:txBody>
      </p:sp>
      <p:sp>
        <p:nvSpPr>
          <p:cNvPr id="3" name="Content Placeholder 2">
            <a:extLst>
              <a:ext uri="{FF2B5EF4-FFF2-40B4-BE49-F238E27FC236}">
                <a16:creationId xmlns:a16="http://schemas.microsoft.com/office/drawing/2014/main" id="{4F8CB2A4-FD42-4F56-3956-389CC00B08F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Text Placeholder 3">
            <a:extLst>
              <a:ext uri="{FF2B5EF4-FFF2-40B4-BE49-F238E27FC236}">
                <a16:creationId xmlns:a16="http://schemas.microsoft.com/office/drawing/2014/main" id="{B3773401-18C4-2F56-105A-6F38CFA2F09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B27562F-F8C8-7BB4-D65F-69FFBC71A1E7}"/>
              </a:ext>
            </a:extLst>
          </p:cNvPr>
          <p:cNvSpPr>
            <a:spLocks noGrp="1"/>
          </p:cNvSpPr>
          <p:nvPr>
            <p:ph type="dt" sz="half" idx="10"/>
          </p:nvPr>
        </p:nvSpPr>
        <p:spPr/>
        <p:txBody>
          <a:bodyPr/>
          <a:lstStyle/>
          <a:p>
            <a:fld id="{216FC780-CC5E-4E4A-A553-CF8ADDBC9CB5}" type="datetimeFigureOut">
              <a:rPr lang="en-SG" smtClean="0"/>
              <a:t>4/10/2022</a:t>
            </a:fld>
            <a:endParaRPr lang="en-SG"/>
          </a:p>
        </p:txBody>
      </p:sp>
      <p:sp>
        <p:nvSpPr>
          <p:cNvPr id="6" name="Footer Placeholder 5">
            <a:extLst>
              <a:ext uri="{FF2B5EF4-FFF2-40B4-BE49-F238E27FC236}">
                <a16:creationId xmlns:a16="http://schemas.microsoft.com/office/drawing/2014/main" id="{5CC6C88D-7A4B-83B8-B507-537B8428C9E3}"/>
              </a:ext>
            </a:extLst>
          </p:cNvPr>
          <p:cNvSpPr>
            <a:spLocks noGrp="1"/>
          </p:cNvSpPr>
          <p:nvPr>
            <p:ph type="ftr" sz="quarter" idx="11"/>
          </p:nvPr>
        </p:nvSpPr>
        <p:spPr/>
        <p:txBody>
          <a:bodyPr/>
          <a:lstStyle/>
          <a:p>
            <a:endParaRPr lang="en-SG"/>
          </a:p>
        </p:txBody>
      </p:sp>
      <p:sp>
        <p:nvSpPr>
          <p:cNvPr id="7" name="Slide Number Placeholder 6">
            <a:extLst>
              <a:ext uri="{FF2B5EF4-FFF2-40B4-BE49-F238E27FC236}">
                <a16:creationId xmlns:a16="http://schemas.microsoft.com/office/drawing/2014/main" id="{B4F74F08-B20D-220F-9D5E-45009C70ACDD}"/>
              </a:ext>
            </a:extLst>
          </p:cNvPr>
          <p:cNvSpPr>
            <a:spLocks noGrp="1"/>
          </p:cNvSpPr>
          <p:nvPr>
            <p:ph type="sldNum" sz="quarter" idx="12"/>
          </p:nvPr>
        </p:nvSpPr>
        <p:spPr/>
        <p:txBody>
          <a:bodyPr/>
          <a:lstStyle/>
          <a:p>
            <a:fld id="{18C33828-66C2-4194-A218-30DE0B702C2B}" type="slidenum">
              <a:rPr lang="en-SG" smtClean="0"/>
              <a:t>‹#›</a:t>
            </a:fld>
            <a:endParaRPr lang="en-SG"/>
          </a:p>
        </p:txBody>
      </p:sp>
    </p:spTree>
    <p:extLst>
      <p:ext uri="{BB962C8B-B14F-4D97-AF65-F5344CB8AC3E}">
        <p14:creationId xmlns:p14="http://schemas.microsoft.com/office/powerpoint/2010/main" val="4857568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956C69-9380-81D1-EE6A-634E358AF58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SG"/>
          </a:p>
        </p:txBody>
      </p:sp>
      <p:sp>
        <p:nvSpPr>
          <p:cNvPr id="3" name="Picture Placeholder 2">
            <a:extLst>
              <a:ext uri="{FF2B5EF4-FFF2-40B4-BE49-F238E27FC236}">
                <a16:creationId xmlns:a16="http://schemas.microsoft.com/office/drawing/2014/main" id="{C8BB37D8-2310-84AF-7660-6B765C9D981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SG"/>
          </a:p>
        </p:txBody>
      </p:sp>
      <p:sp>
        <p:nvSpPr>
          <p:cNvPr id="4" name="Text Placeholder 3">
            <a:extLst>
              <a:ext uri="{FF2B5EF4-FFF2-40B4-BE49-F238E27FC236}">
                <a16:creationId xmlns:a16="http://schemas.microsoft.com/office/drawing/2014/main" id="{AD4304FC-37CF-D85F-76C2-9BB74F68C24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BD93428-3BA4-C38B-D34C-883152C0EFE2}"/>
              </a:ext>
            </a:extLst>
          </p:cNvPr>
          <p:cNvSpPr>
            <a:spLocks noGrp="1"/>
          </p:cNvSpPr>
          <p:nvPr>
            <p:ph type="dt" sz="half" idx="10"/>
          </p:nvPr>
        </p:nvSpPr>
        <p:spPr/>
        <p:txBody>
          <a:bodyPr/>
          <a:lstStyle/>
          <a:p>
            <a:fld id="{216FC780-CC5E-4E4A-A553-CF8ADDBC9CB5}" type="datetimeFigureOut">
              <a:rPr lang="en-SG" smtClean="0"/>
              <a:t>4/10/2022</a:t>
            </a:fld>
            <a:endParaRPr lang="en-SG"/>
          </a:p>
        </p:txBody>
      </p:sp>
      <p:sp>
        <p:nvSpPr>
          <p:cNvPr id="6" name="Footer Placeholder 5">
            <a:extLst>
              <a:ext uri="{FF2B5EF4-FFF2-40B4-BE49-F238E27FC236}">
                <a16:creationId xmlns:a16="http://schemas.microsoft.com/office/drawing/2014/main" id="{27A7AA39-14C0-8816-877E-8CD2C7C69D1E}"/>
              </a:ext>
            </a:extLst>
          </p:cNvPr>
          <p:cNvSpPr>
            <a:spLocks noGrp="1"/>
          </p:cNvSpPr>
          <p:nvPr>
            <p:ph type="ftr" sz="quarter" idx="11"/>
          </p:nvPr>
        </p:nvSpPr>
        <p:spPr/>
        <p:txBody>
          <a:bodyPr/>
          <a:lstStyle/>
          <a:p>
            <a:endParaRPr lang="en-SG"/>
          </a:p>
        </p:txBody>
      </p:sp>
      <p:sp>
        <p:nvSpPr>
          <p:cNvPr id="7" name="Slide Number Placeholder 6">
            <a:extLst>
              <a:ext uri="{FF2B5EF4-FFF2-40B4-BE49-F238E27FC236}">
                <a16:creationId xmlns:a16="http://schemas.microsoft.com/office/drawing/2014/main" id="{94830486-5096-1C93-362A-0121A6B4AED5}"/>
              </a:ext>
            </a:extLst>
          </p:cNvPr>
          <p:cNvSpPr>
            <a:spLocks noGrp="1"/>
          </p:cNvSpPr>
          <p:nvPr>
            <p:ph type="sldNum" sz="quarter" idx="12"/>
          </p:nvPr>
        </p:nvSpPr>
        <p:spPr/>
        <p:txBody>
          <a:bodyPr/>
          <a:lstStyle/>
          <a:p>
            <a:fld id="{18C33828-66C2-4194-A218-30DE0B702C2B}" type="slidenum">
              <a:rPr lang="en-SG" smtClean="0"/>
              <a:t>‹#›</a:t>
            </a:fld>
            <a:endParaRPr lang="en-SG"/>
          </a:p>
        </p:txBody>
      </p:sp>
    </p:spTree>
    <p:extLst>
      <p:ext uri="{BB962C8B-B14F-4D97-AF65-F5344CB8AC3E}">
        <p14:creationId xmlns:p14="http://schemas.microsoft.com/office/powerpoint/2010/main" val="36592995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41005D4-DBF2-A914-6649-71829EECE37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SG"/>
          </a:p>
        </p:txBody>
      </p:sp>
      <p:sp>
        <p:nvSpPr>
          <p:cNvPr id="3" name="Text Placeholder 2">
            <a:extLst>
              <a:ext uri="{FF2B5EF4-FFF2-40B4-BE49-F238E27FC236}">
                <a16:creationId xmlns:a16="http://schemas.microsoft.com/office/drawing/2014/main" id="{002D8AAE-F0C3-9CFE-B1C3-9DF48677AA6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E266495F-9FBC-D8C0-DB10-01318A184CA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16FC780-CC5E-4E4A-A553-CF8ADDBC9CB5}" type="datetimeFigureOut">
              <a:rPr lang="en-SG" smtClean="0"/>
              <a:t>4/10/2022</a:t>
            </a:fld>
            <a:endParaRPr lang="en-SG"/>
          </a:p>
        </p:txBody>
      </p:sp>
      <p:sp>
        <p:nvSpPr>
          <p:cNvPr id="5" name="Footer Placeholder 4">
            <a:extLst>
              <a:ext uri="{FF2B5EF4-FFF2-40B4-BE49-F238E27FC236}">
                <a16:creationId xmlns:a16="http://schemas.microsoft.com/office/drawing/2014/main" id="{B7FBF19A-1374-D1B0-28CA-886CCC6EB3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SG"/>
          </a:p>
        </p:txBody>
      </p:sp>
      <p:sp>
        <p:nvSpPr>
          <p:cNvPr id="6" name="Slide Number Placeholder 5">
            <a:extLst>
              <a:ext uri="{FF2B5EF4-FFF2-40B4-BE49-F238E27FC236}">
                <a16:creationId xmlns:a16="http://schemas.microsoft.com/office/drawing/2014/main" id="{DFCC5FD0-B22E-817A-7461-79FD0BECC0F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8C33828-66C2-4194-A218-30DE0B702C2B}" type="slidenum">
              <a:rPr lang="en-SG" smtClean="0"/>
              <a:t>‹#›</a:t>
            </a:fld>
            <a:endParaRPr lang="en-SG"/>
          </a:p>
        </p:txBody>
      </p:sp>
    </p:spTree>
    <p:extLst>
      <p:ext uri="{BB962C8B-B14F-4D97-AF65-F5344CB8AC3E}">
        <p14:creationId xmlns:p14="http://schemas.microsoft.com/office/powerpoint/2010/main" val="325949557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gif"/></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6.emf"/></Relationships>
</file>

<file path=ppt/slides/_rels/slide5.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6.emf"/></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E095E1-12E8-6D4A-07DD-263FC315F207}"/>
              </a:ext>
            </a:extLst>
          </p:cNvPr>
          <p:cNvSpPr>
            <a:spLocks noGrp="1"/>
          </p:cNvSpPr>
          <p:nvPr>
            <p:ph type="ctrTitle"/>
          </p:nvPr>
        </p:nvSpPr>
        <p:spPr>
          <a:xfrm>
            <a:off x="904671" y="1879320"/>
            <a:ext cx="10437097" cy="1269682"/>
          </a:xfrm>
        </p:spPr>
        <p:txBody>
          <a:bodyPr>
            <a:normAutofit fontScale="90000"/>
          </a:bodyPr>
          <a:lstStyle/>
          <a:p>
            <a:r>
              <a:rPr lang="en-US" sz="4000" b="1" dirty="0">
                <a:latin typeface="Arial" panose="020B0604020202020204" pitchFamily="34" charset="0"/>
                <a:cs typeface="Arial" panose="020B0604020202020204" pitchFamily="34" charset="0"/>
              </a:rPr>
              <a:t>Dynamic Spatio-Temporal Specialization</a:t>
            </a:r>
            <a:br>
              <a:rPr lang="en-US" sz="4000" b="1" dirty="0">
                <a:latin typeface="Arial" panose="020B0604020202020204" pitchFamily="34" charset="0"/>
                <a:cs typeface="Arial" panose="020B0604020202020204" pitchFamily="34" charset="0"/>
              </a:rPr>
            </a:br>
            <a:r>
              <a:rPr lang="en-US" sz="4000" b="1" dirty="0">
                <a:latin typeface="Arial" panose="020B0604020202020204" pitchFamily="34" charset="0"/>
                <a:cs typeface="Arial" panose="020B0604020202020204" pitchFamily="34" charset="0"/>
              </a:rPr>
              <a:t>Learning for Fine-Grained Action Recognition</a:t>
            </a:r>
            <a:endParaRPr lang="en-SG" sz="4000" b="1" dirty="0">
              <a:latin typeface="Arial" panose="020B0604020202020204" pitchFamily="34" charset="0"/>
              <a:cs typeface="Arial" panose="020B0604020202020204" pitchFamily="34" charset="0"/>
            </a:endParaRPr>
          </a:p>
        </p:txBody>
      </p:sp>
      <p:sp>
        <p:nvSpPr>
          <p:cNvPr id="3" name="Subtitle 2">
            <a:extLst>
              <a:ext uri="{FF2B5EF4-FFF2-40B4-BE49-F238E27FC236}">
                <a16:creationId xmlns:a16="http://schemas.microsoft.com/office/drawing/2014/main" id="{8F83CF42-AC94-7EAC-F6EA-3337C91586DE}"/>
              </a:ext>
            </a:extLst>
          </p:cNvPr>
          <p:cNvSpPr>
            <a:spLocks noGrp="1"/>
          </p:cNvSpPr>
          <p:nvPr>
            <p:ph type="subTitle" idx="1"/>
          </p:nvPr>
        </p:nvSpPr>
        <p:spPr>
          <a:xfrm>
            <a:off x="904671" y="3347197"/>
            <a:ext cx="10612877" cy="832802"/>
          </a:xfrm>
        </p:spPr>
        <p:txBody>
          <a:bodyPr>
            <a:normAutofit/>
          </a:bodyPr>
          <a:lstStyle/>
          <a:p>
            <a:r>
              <a:rPr lang="en-SG" dirty="0">
                <a:latin typeface="Arial" panose="020B0604020202020204" pitchFamily="34" charset="0"/>
                <a:cs typeface="Arial" panose="020B0604020202020204" pitchFamily="34" charset="0"/>
              </a:rPr>
              <a:t>Tianjiao Li</a:t>
            </a:r>
            <a:r>
              <a:rPr lang="en-SG" baseline="30000" dirty="0">
                <a:latin typeface="Arial" panose="020B0604020202020204" pitchFamily="34" charset="0"/>
                <a:cs typeface="Arial" panose="020B0604020202020204" pitchFamily="34" charset="0"/>
              </a:rPr>
              <a:t>1</a:t>
            </a:r>
            <a:r>
              <a:rPr lang="en-SG" dirty="0">
                <a:latin typeface="Arial" panose="020B0604020202020204" pitchFamily="34" charset="0"/>
                <a:cs typeface="Arial" panose="020B0604020202020204" pitchFamily="34" charset="0"/>
              </a:rPr>
              <a:t>*, Lin Geng Foo</a:t>
            </a:r>
            <a:r>
              <a:rPr lang="en-SG" baseline="30000" dirty="0">
                <a:latin typeface="Arial" panose="020B0604020202020204" pitchFamily="34" charset="0"/>
                <a:cs typeface="Arial" panose="020B0604020202020204" pitchFamily="34" charset="0"/>
              </a:rPr>
              <a:t>1</a:t>
            </a:r>
            <a:r>
              <a:rPr lang="en-SG" dirty="0">
                <a:latin typeface="Arial" panose="020B0604020202020204" pitchFamily="34" charset="0"/>
                <a:cs typeface="Arial" panose="020B0604020202020204" pitchFamily="34" charset="0"/>
              </a:rPr>
              <a:t>*, Qiuhong Ke</a:t>
            </a:r>
            <a:r>
              <a:rPr lang="en-SG" baseline="30000" dirty="0">
                <a:latin typeface="Arial" panose="020B0604020202020204" pitchFamily="34" charset="0"/>
                <a:cs typeface="Arial" panose="020B0604020202020204" pitchFamily="34" charset="0"/>
              </a:rPr>
              <a:t>2</a:t>
            </a:r>
            <a:r>
              <a:rPr lang="en-SG" dirty="0">
                <a:latin typeface="Arial" panose="020B0604020202020204" pitchFamily="34" charset="0"/>
                <a:cs typeface="Arial" panose="020B0604020202020204" pitchFamily="34" charset="0"/>
              </a:rPr>
              <a:t>, Hossein Rahmani</a:t>
            </a:r>
            <a:r>
              <a:rPr lang="en-SG" baseline="30000" dirty="0">
                <a:latin typeface="Arial" panose="020B0604020202020204" pitchFamily="34" charset="0"/>
                <a:cs typeface="Arial" panose="020B0604020202020204" pitchFamily="34" charset="0"/>
              </a:rPr>
              <a:t>3</a:t>
            </a:r>
            <a:r>
              <a:rPr lang="en-SG" dirty="0">
                <a:latin typeface="Arial" panose="020B0604020202020204" pitchFamily="34" charset="0"/>
                <a:cs typeface="Arial" panose="020B0604020202020204" pitchFamily="34" charset="0"/>
              </a:rPr>
              <a:t>, Anran Wang</a:t>
            </a:r>
            <a:r>
              <a:rPr lang="en-SG" baseline="30000" dirty="0">
                <a:latin typeface="Arial" panose="020B0604020202020204" pitchFamily="34" charset="0"/>
                <a:cs typeface="Arial" panose="020B0604020202020204" pitchFamily="34" charset="0"/>
              </a:rPr>
              <a:t>4</a:t>
            </a:r>
            <a:r>
              <a:rPr lang="en-SG" dirty="0">
                <a:latin typeface="Arial" panose="020B0604020202020204" pitchFamily="34" charset="0"/>
                <a:cs typeface="Arial" panose="020B0604020202020204" pitchFamily="34" charset="0"/>
              </a:rPr>
              <a:t>, Jinghua Wang</a:t>
            </a:r>
            <a:r>
              <a:rPr lang="en-SG" baseline="30000" dirty="0">
                <a:latin typeface="Arial" panose="020B0604020202020204" pitchFamily="34" charset="0"/>
                <a:cs typeface="Arial" panose="020B0604020202020204" pitchFamily="34" charset="0"/>
              </a:rPr>
              <a:t>5</a:t>
            </a:r>
            <a:r>
              <a:rPr lang="en-SG" dirty="0">
                <a:latin typeface="Arial" panose="020B0604020202020204" pitchFamily="34" charset="0"/>
                <a:cs typeface="Arial" panose="020B0604020202020204" pitchFamily="34" charset="0"/>
              </a:rPr>
              <a:t>, and Jun Liu</a:t>
            </a:r>
            <a:r>
              <a:rPr lang="en-SG" baseline="30000" dirty="0">
                <a:latin typeface="Arial" panose="020B0604020202020204" pitchFamily="34" charset="0"/>
                <a:cs typeface="Arial" panose="020B0604020202020204" pitchFamily="34" charset="0"/>
              </a:rPr>
              <a:t>1</a:t>
            </a:r>
          </a:p>
        </p:txBody>
      </p:sp>
      <p:pic>
        <p:nvPicPr>
          <p:cNvPr id="5" name="Picture 4" descr="Logo, company name&#10;&#10;Description automatically generated">
            <a:extLst>
              <a:ext uri="{FF2B5EF4-FFF2-40B4-BE49-F238E27FC236}">
                <a16:creationId xmlns:a16="http://schemas.microsoft.com/office/drawing/2014/main" id="{311238EA-278C-DC00-EAD4-009713B33F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26617" y="130282"/>
            <a:ext cx="2706091" cy="1548881"/>
          </a:xfrm>
          <a:prstGeom prst="rect">
            <a:avLst/>
          </a:prstGeom>
        </p:spPr>
      </p:pic>
      <p:pic>
        <p:nvPicPr>
          <p:cNvPr id="7" name="Picture 6" descr="Shape&#10;&#10;Description automatically generated with medium confidence">
            <a:extLst>
              <a:ext uri="{FF2B5EF4-FFF2-40B4-BE49-F238E27FC236}">
                <a16:creationId xmlns:a16="http://schemas.microsoft.com/office/drawing/2014/main" id="{066CD792-C27C-0D32-4520-8A5AE85E5B0A}"/>
              </a:ext>
            </a:extLst>
          </p:cNvPr>
          <p:cNvPicPr>
            <a:picLocks noChangeAspect="1"/>
          </p:cNvPicPr>
          <p:nvPr/>
        </p:nvPicPr>
        <p:blipFill rotWithShape="1">
          <a:blip r:embed="rId4">
            <a:extLst>
              <a:ext uri="{28A0092B-C50C-407E-A947-70E740481C1C}">
                <a14:useLocalDpi xmlns:a14="http://schemas.microsoft.com/office/drawing/2010/main" val="0"/>
              </a:ext>
            </a:extLst>
          </a:blip>
          <a:srcRect r="8370"/>
          <a:stretch/>
        </p:blipFill>
        <p:spPr>
          <a:xfrm>
            <a:off x="459292" y="463152"/>
            <a:ext cx="2754076" cy="1060275"/>
          </a:xfrm>
          <a:prstGeom prst="rect">
            <a:avLst/>
          </a:prstGeom>
        </p:spPr>
      </p:pic>
      <p:sp>
        <p:nvSpPr>
          <p:cNvPr id="8" name="Subtitle 2">
            <a:extLst>
              <a:ext uri="{FF2B5EF4-FFF2-40B4-BE49-F238E27FC236}">
                <a16:creationId xmlns:a16="http://schemas.microsoft.com/office/drawing/2014/main" id="{097B583E-C2CA-BC0D-72FD-CD209E10AA37}"/>
              </a:ext>
            </a:extLst>
          </p:cNvPr>
          <p:cNvSpPr txBox="1">
            <a:spLocks/>
          </p:cNvSpPr>
          <p:nvPr/>
        </p:nvSpPr>
        <p:spPr>
          <a:xfrm>
            <a:off x="1524000" y="4583486"/>
            <a:ext cx="9144000" cy="1681254"/>
          </a:xfrm>
          <a:prstGeom prst="rect">
            <a:avLst/>
          </a:prstGeom>
        </p:spPr>
        <p:txBody>
          <a:bodyPr vert="horz" lIns="91440" tIns="45720" rIns="91440" bIns="45720" rtlCol="0">
            <a:normAutofit fontScale="9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SG" sz="2000" baseline="30000" dirty="0">
                <a:latin typeface="Arial" panose="020B0604020202020204" pitchFamily="34" charset="0"/>
                <a:cs typeface="Arial" panose="020B0604020202020204" pitchFamily="34" charset="0"/>
              </a:rPr>
              <a:t>1 </a:t>
            </a:r>
            <a:r>
              <a:rPr lang="en-US" sz="2000" dirty="0">
                <a:latin typeface="Arial" panose="020B0604020202020204" pitchFamily="34" charset="0"/>
                <a:cs typeface="Arial" panose="020B0604020202020204" pitchFamily="34" charset="0"/>
              </a:rPr>
              <a:t>ISTD Pillar, Singapore University of Technology and Design</a:t>
            </a:r>
          </a:p>
          <a:p>
            <a:r>
              <a:rPr lang="en-SG" sz="2000" baseline="30000" dirty="0">
                <a:latin typeface="Arial" panose="020B0604020202020204" pitchFamily="34" charset="0"/>
                <a:cs typeface="Arial" panose="020B0604020202020204" pitchFamily="34" charset="0"/>
              </a:rPr>
              <a:t>2 </a:t>
            </a:r>
            <a:r>
              <a:rPr lang="en-US" sz="2000" dirty="0">
                <a:latin typeface="Arial" panose="020B0604020202020204" pitchFamily="34" charset="0"/>
                <a:cs typeface="Arial" panose="020B0604020202020204" pitchFamily="34" charset="0"/>
              </a:rPr>
              <a:t>Department of Data Science &amp; AI, Monash University</a:t>
            </a:r>
          </a:p>
          <a:p>
            <a:r>
              <a:rPr lang="en-SG" sz="2000" baseline="30000" dirty="0">
                <a:latin typeface="Arial" panose="020B0604020202020204" pitchFamily="34" charset="0"/>
                <a:cs typeface="Arial" panose="020B0604020202020204" pitchFamily="34" charset="0"/>
              </a:rPr>
              <a:t>3 </a:t>
            </a:r>
            <a:r>
              <a:rPr lang="en-US" sz="2000" dirty="0">
                <a:latin typeface="Arial" panose="020B0604020202020204" pitchFamily="34" charset="0"/>
                <a:cs typeface="Arial" panose="020B0604020202020204" pitchFamily="34" charset="0"/>
              </a:rPr>
              <a:t>School of Computing and Communications, Lancaster University</a:t>
            </a:r>
          </a:p>
          <a:p>
            <a:r>
              <a:rPr lang="en-SG" sz="2000" baseline="30000" dirty="0">
                <a:latin typeface="Arial" panose="020B0604020202020204" pitchFamily="34" charset="0"/>
                <a:cs typeface="Arial" panose="020B0604020202020204" pitchFamily="34" charset="0"/>
              </a:rPr>
              <a:t>4 </a:t>
            </a:r>
            <a:r>
              <a:rPr lang="en-US" sz="2000" dirty="0">
                <a:latin typeface="Arial" panose="020B0604020202020204" pitchFamily="34" charset="0"/>
                <a:cs typeface="Arial" panose="020B0604020202020204" pitchFamily="34" charset="0"/>
              </a:rPr>
              <a:t>ByteDance</a:t>
            </a:r>
          </a:p>
          <a:p>
            <a:r>
              <a:rPr lang="en-SG" sz="2000" baseline="30000" dirty="0">
                <a:latin typeface="Arial" panose="020B0604020202020204" pitchFamily="34" charset="0"/>
                <a:cs typeface="Arial" panose="020B0604020202020204" pitchFamily="34" charset="0"/>
              </a:rPr>
              <a:t>3 </a:t>
            </a:r>
            <a:r>
              <a:rPr lang="en-US" sz="2000" dirty="0">
                <a:latin typeface="Arial" panose="020B0604020202020204" pitchFamily="34" charset="0"/>
                <a:cs typeface="Arial" panose="020B0604020202020204" pitchFamily="34" charset="0"/>
              </a:rPr>
              <a:t>School of Computer Science and Technology, Harbin Institute of Technology</a:t>
            </a:r>
          </a:p>
        </p:txBody>
      </p:sp>
      <p:sp>
        <p:nvSpPr>
          <p:cNvPr id="9" name="Subtitle 2">
            <a:extLst>
              <a:ext uri="{FF2B5EF4-FFF2-40B4-BE49-F238E27FC236}">
                <a16:creationId xmlns:a16="http://schemas.microsoft.com/office/drawing/2014/main" id="{E1F79C37-03E2-0980-4E15-1CC0364141A3}"/>
              </a:ext>
            </a:extLst>
          </p:cNvPr>
          <p:cNvSpPr txBox="1">
            <a:spLocks/>
          </p:cNvSpPr>
          <p:nvPr/>
        </p:nvSpPr>
        <p:spPr>
          <a:xfrm>
            <a:off x="10104604" y="6423213"/>
            <a:ext cx="2019300" cy="55369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SG" baseline="30000" dirty="0">
                <a:latin typeface="Arial" panose="020B0604020202020204" pitchFamily="34" charset="0"/>
                <a:cs typeface="Arial" panose="020B0604020202020204" pitchFamily="34" charset="0"/>
              </a:rPr>
              <a:t>* Equal Contribution</a:t>
            </a:r>
            <a:endParaRPr lang="en-SG"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335593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2641BF0-4D5E-E2F0-7E57-0DE5F4655F4E}"/>
              </a:ext>
            </a:extLst>
          </p:cNvPr>
          <p:cNvSpPr>
            <a:spLocks noGrp="1"/>
          </p:cNvSpPr>
          <p:nvPr>
            <p:ph type="sldNum" sz="quarter" idx="12"/>
          </p:nvPr>
        </p:nvSpPr>
        <p:spPr/>
        <p:txBody>
          <a:bodyPr/>
          <a:lstStyle/>
          <a:p>
            <a:fld id="{B6F15528-21DE-4FAA-801E-634DDDAF4B2B}" type="slidenum">
              <a:rPr lang="en-US" smtClean="0"/>
              <a:pPr/>
              <a:t>10</a:t>
            </a:fld>
            <a:endParaRPr lang="en-US"/>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8FE0792-78A4-551F-B99B-640D4D8DA4DB}"/>
                  </a:ext>
                </a:extLst>
              </p:cNvPr>
              <p:cNvSpPr txBox="1"/>
              <p:nvPr/>
            </p:nvSpPr>
            <p:spPr>
              <a:xfrm>
                <a:off x="527382" y="1567419"/>
                <a:ext cx="10682153" cy="4031104"/>
              </a:xfrm>
              <a:prstGeom prst="rect">
                <a:avLst/>
              </a:prstGeom>
              <a:noFill/>
            </p:spPr>
            <p:txBody>
              <a:bodyPr wrap="square">
                <a:spAutoFit/>
              </a:bodyPr>
              <a:lstStyle/>
              <a:p>
                <a:endParaRPr lang="en-US" sz="2133" dirty="0"/>
              </a:p>
              <a:p>
                <a:r>
                  <a:rPr lang="en-US" sz="2133" b="1" dirty="0"/>
                  <a:t>Step 2: </a:t>
                </a:r>
                <a:r>
                  <a:rPr lang="en-US" sz="2133" dirty="0"/>
                  <a:t>A </a:t>
                </a:r>
                <a:r>
                  <a:rPr lang="en-US" sz="2133" b="1" dirty="0"/>
                  <a:t>Meta-Update Step </a:t>
                </a:r>
                <a:r>
                  <a:rPr lang="en-US" sz="2133" dirty="0"/>
                  <a:t>evaluates the updated model on </a:t>
                </a:r>
                <a14:m>
                  <m:oMath xmlns:m="http://schemas.openxmlformats.org/officeDocument/2006/math">
                    <m:sSub>
                      <m:sSubPr>
                        <m:ctrlPr>
                          <a:rPr lang="en-US" sz="2133" i="1" dirty="0">
                            <a:latin typeface="Cambria Math" panose="02040503050406030204" pitchFamily="18" charset="0"/>
                          </a:rPr>
                        </m:ctrlPr>
                      </m:sSubPr>
                      <m:e>
                        <m:r>
                          <a:rPr lang="en-US" sz="2133" i="1" dirty="0">
                            <a:latin typeface="Cambria Math" panose="02040503050406030204" pitchFamily="18" charset="0"/>
                          </a:rPr>
                          <m:t>𝐷</m:t>
                        </m:r>
                      </m:e>
                      <m:sub>
                        <m:r>
                          <a:rPr lang="en-SG" sz="2133" i="1" dirty="0">
                            <a:latin typeface="Cambria Math" panose="02040503050406030204" pitchFamily="18" charset="0"/>
                          </a:rPr>
                          <m:t>𝑣𝑎𝑙</m:t>
                        </m:r>
                      </m:sub>
                    </m:sSub>
                  </m:oMath>
                </a14:m>
                <a:r>
                  <a:rPr lang="en-US" sz="2133" dirty="0"/>
                  <a:t>. We update </a:t>
                </a:r>
                <a:r>
                  <a:rPr lang="en-US" sz="2133" dirty="0">
                    <a:solidFill>
                      <a:srgbClr val="FF0000"/>
                    </a:solidFill>
                  </a:rPr>
                  <a:t>upstream parameters </a:t>
                </a:r>
                <a14:m>
                  <m:oMath xmlns:m="http://schemas.openxmlformats.org/officeDocument/2006/math">
                    <m:r>
                      <a:rPr lang="en-US" sz="2133" i="1" dirty="0">
                        <a:solidFill>
                          <a:srgbClr val="FF0000"/>
                        </a:solidFill>
                        <a:latin typeface="Cambria Math" panose="02040503050406030204" pitchFamily="18" charset="0"/>
                      </a:rPr>
                      <m:t>𝑢</m:t>
                    </m:r>
                  </m:oMath>
                </a14:m>
                <a:r>
                  <a:rPr lang="en-US" sz="2133" dirty="0">
                    <a:solidFill>
                      <a:srgbClr val="FF0000"/>
                    </a:solidFill>
                  </a:rPr>
                  <a:t> </a:t>
                </a:r>
                <a:r>
                  <a:rPr lang="en-US" sz="2133" dirty="0"/>
                  <a:t>using the second-order gradients with respect to </a:t>
                </a:r>
                <a14:m>
                  <m:oMath xmlns:m="http://schemas.openxmlformats.org/officeDocument/2006/math">
                    <m:r>
                      <a:rPr lang="en-US" sz="2133" i="1" dirty="0">
                        <a:latin typeface="Cambria Math" panose="02040503050406030204" pitchFamily="18" charset="0"/>
                      </a:rPr>
                      <m:t>𝑢</m:t>
                    </m:r>
                    <m:r>
                      <a:rPr lang="en-US" sz="2133" i="1" dirty="0">
                        <a:latin typeface="Cambria Math" panose="02040503050406030204" pitchFamily="18" charset="0"/>
                      </a:rPr>
                      <m:t> </m:t>
                    </m:r>
                  </m:oMath>
                </a14:m>
                <a:r>
                  <a:rPr lang="en-US" sz="2133" dirty="0"/>
                  <a:t>when they were used to make decisions in the first Simulated Update Step, as follows:</a:t>
                </a:r>
                <a:endParaRPr lang="en-SG" sz="2133" dirty="0"/>
              </a:p>
              <a:p>
                <a:endParaRPr lang="en-SG" sz="2133" dirty="0"/>
              </a:p>
              <a:p>
                <a:endParaRPr lang="en-SG" sz="2133" dirty="0"/>
              </a:p>
              <a:p>
                <a:endParaRPr lang="en-SG" sz="2133" dirty="0"/>
              </a:p>
              <a:p>
                <a:endParaRPr lang="en-SG" sz="2133" dirty="0"/>
              </a:p>
              <a:p>
                <a:r>
                  <a:rPr lang="en-US" sz="2133" dirty="0"/>
                  <a:t>where </a:t>
                </a:r>
                <a14:m>
                  <m:oMath xmlns:m="http://schemas.openxmlformats.org/officeDocument/2006/math">
                    <m:acc>
                      <m:accPr>
                        <m:chr m:val="̂"/>
                        <m:ctrlPr>
                          <a:rPr lang="en-SG" sz="2133" i="1">
                            <a:latin typeface="Cambria Math" panose="02040503050406030204" pitchFamily="18" charset="0"/>
                          </a:rPr>
                        </m:ctrlPr>
                      </m:accPr>
                      <m:e>
                        <m:r>
                          <a:rPr lang="en-SG" sz="2133" i="1">
                            <a:latin typeface="Cambria Math" panose="02040503050406030204" pitchFamily="18" charset="0"/>
                          </a:rPr>
                          <m:t>𝑢</m:t>
                        </m:r>
                      </m:e>
                    </m:acc>
                    <m:r>
                      <a:rPr lang="en-SG" sz="2133" i="1">
                        <a:latin typeface="Cambria Math" panose="02040503050406030204" pitchFamily="18" charset="0"/>
                      </a:rPr>
                      <m:t> </m:t>
                    </m:r>
                  </m:oMath>
                </a14:m>
                <a:r>
                  <a:rPr lang="en-US" sz="2133" dirty="0"/>
                  <a:t>is a copy of </a:t>
                </a:r>
                <a14:m>
                  <m:oMath xmlns:m="http://schemas.openxmlformats.org/officeDocument/2006/math">
                    <m:r>
                      <a:rPr lang="en-SG" sz="2133" i="1">
                        <a:latin typeface="Cambria Math" panose="02040503050406030204" pitchFamily="18" charset="0"/>
                      </a:rPr>
                      <m:t>𝑢</m:t>
                    </m:r>
                  </m:oMath>
                </a14:m>
                <a:r>
                  <a:rPr lang="en-US" sz="2133" dirty="0"/>
                  <a:t>, but no gradients are computed with respect to </a:t>
                </a:r>
                <a14:m>
                  <m:oMath xmlns:m="http://schemas.openxmlformats.org/officeDocument/2006/math">
                    <m:acc>
                      <m:accPr>
                        <m:chr m:val="̂"/>
                        <m:ctrlPr>
                          <a:rPr lang="en-SG" sz="2133" i="1">
                            <a:latin typeface="Cambria Math" panose="02040503050406030204" pitchFamily="18" charset="0"/>
                          </a:rPr>
                        </m:ctrlPr>
                      </m:accPr>
                      <m:e>
                        <m:r>
                          <a:rPr lang="en-SG" sz="2133" i="1">
                            <a:latin typeface="Cambria Math" panose="02040503050406030204" pitchFamily="18" charset="0"/>
                          </a:rPr>
                          <m:t>𝑢</m:t>
                        </m:r>
                      </m:e>
                    </m:acc>
                  </m:oMath>
                </a14:m>
                <a:r>
                  <a:rPr lang="en-US" sz="2133" dirty="0"/>
                  <a:t>. We denote it this way, because the same set of </a:t>
                </a:r>
                <a14:m>
                  <m:oMath xmlns:m="http://schemas.openxmlformats.org/officeDocument/2006/math">
                    <m:r>
                      <a:rPr lang="en-SG" sz="2133" i="1">
                        <a:latin typeface="Cambria Math" panose="02040503050406030204" pitchFamily="18" charset="0"/>
                      </a:rPr>
                      <m:t>𝑢</m:t>
                    </m:r>
                  </m:oMath>
                </a14:m>
                <a:r>
                  <a:rPr lang="en-US" sz="2133" dirty="0"/>
                  <a:t> parameters are used twice (in Step 1 and Step 2), and we want to compute second-order gradients </a:t>
                </a:r>
                <a14:m>
                  <m:oMath xmlns:m="http://schemas.openxmlformats.org/officeDocument/2006/math">
                    <m:sSub>
                      <m:sSubPr>
                        <m:ctrlPr>
                          <a:rPr lang="en-SG" sz="2133" i="1">
                            <a:latin typeface="Cambria Math" panose="02040503050406030204" pitchFamily="18" charset="0"/>
                          </a:rPr>
                        </m:ctrlPr>
                      </m:sSubPr>
                      <m:e>
                        <m:r>
                          <m:rPr>
                            <m:sty m:val="p"/>
                          </m:rPr>
                          <a:rPr lang="en-SG" sz="2133">
                            <a:latin typeface="Cambria Math" panose="02040503050406030204" pitchFamily="18" charset="0"/>
                          </a:rPr>
                          <m:t>∇</m:t>
                        </m:r>
                      </m:e>
                      <m:sub>
                        <m:r>
                          <a:rPr lang="en-SG" sz="2133" i="1">
                            <a:latin typeface="Cambria Math" panose="02040503050406030204" pitchFamily="18" charset="0"/>
                          </a:rPr>
                          <m:t>𝑢</m:t>
                        </m:r>
                      </m:sub>
                    </m:sSub>
                    <m:r>
                      <a:rPr lang="en-SG" sz="2133" i="1">
                        <a:latin typeface="Cambria Math" panose="02040503050406030204" pitchFamily="18" charset="0"/>
                      </a:rPr>
                      <m:t> </m:t>
                    </m:r>
                  </m:oMath>
                </a14:m>
                <a:r>
                  <a:rPr lang="en-US" sz="2133" dirty="0"/>
                  <a:t>with respect to </a:t>
                </a:r>
                <a14:m>
                  <m:oMath xmlns:m="http://schemas.openxmlformats.org/officeDocument/2006/math">
                    <m:r>
                      <a:rPr lang="en-SG" sz="2133" i="1">
                        <a:latin typeface="Cambria Math" panose="02040503050406030204" pitchFamily="18" charset="0"/>
                      </a:rPr>
                      <m:t>𝑢</m:t>
                    </m:r>
                    <m:r>
                      <a:rPr lang="en-SG" sz="2133" i="1">
                        <a:latin typeface="Cambria Math" panose="02040503050406030204" pitchFamily="18" charset="0"/>
                      </a:rPr>
                      <m:t> </m:t>
                    </m:r>
                  </m:oMath>
                </a14:m>
                <a:r>
                  <a:rPr lang="en-US" sz="2133" dirty="0"/>
                  <a:t>in Step 1.</a:t>
                </a:r>
              </a:p>
              <a:p>
                <a:endParaRPr lang="en-US" sz="2133" dirty="0"/>
              </a:p>
            </p:txBody>
          </p:sp>
        </mc:Choice>
        <mc:Fallback xmlns="">
          <p:sp>
            <p:nvSpPr>
              <p:cNvPr id="8" name="TextBox 7">
                <a:extLst>
                  <a:ext uri="{FF2B5EF4-FFF2-40B4-BE49-F238E27FC236}">
                    <a16:creationId xmlns:a16="http://schemas.microsoft.com/office/drawing/2014/main" id="{18FE0792-78A4-551F-B99B-640D4D8DA4DB}"/>
                  </a:ext>
                </a:extLst>
              </p:cNvPr>
              <p:cNvSpPr txBox="1">
                <a:spLocks noRot="1" noChangeAspect="1" noMove="1" noResize="1" noEditPoints="1" noAdjustHandles="1" noChangeArrowheads="1" noChangeShapeType="1" noTextEdit="1"/>
              </p:cNvSpPr>
              <p:nvPr/>
            </p:nvSpPr>
            <p:spPr>
              <a:xfrm>
                <a:off x="527382" y="1567419"/>
                <a:ext cx="10682153" cy="4031104"/>
              </a:xfrm>
              <a:prstGeom prst="rect">
                <a:avLst/>
              </a:prstGeom>
              <a:blipFill>
                <a:blip r:embed="rId3"/>
                <a:stretch>
                  <a:fillRect l="-685" r="-1256"/>
                </a:stretch>
              </a:blipFill>
            </p:spPr>
            <p:txBody>
              <a:bodyPr/>
              <a:lstStyle/>
              <a:p>
                <a:r>
                  <a:rPr lang="en-SG">
                    <a:noFill/>
                  </a:rPr>
                  <a:t> </a:t>
                </a:r>
              </a:p>
            </p:txBody>
          </p:sp>
        </mc:Fallback>
      </mc:AlternateContent>
      <p:sp>
        <p:nvSpPr>
          <p:cNvPr id="9" name="Title 1">
            <a:extLst>
              <a:ext uri="{FF2B5EF4-FFF2-40B4-BE49-F238E27FC236}">
                <a16:creationId xmlns:a16="http://schemas.microsoft.com/office/drawing/2014/main" id="{C928FB21-EF95-E57D-803F-32BD890026D4}"/>
              </a:ext>
            </a:extLst>
          </p:cNvPr>
          <p:cNvSpPr txBox="1">
            <a:spLocks/>
          </p:cNvSpPr>
          <p:nvPr/>
        </p:nvSpPr>
        <p:spPr>
          <a:xfrm>
            <a:off x="812800" y="477839"/>
            <a:ext cx="10972800" cy="1143000"/>
          </a:xfrm>
          <a:prstGeom prst="rect">
            <a:avLst/>
          </a:prstGeom>
        </p:spPr>
        <p:txBody>
          <a:bodyPr vert="horz" lIns="121920" tIns="60960" rIns="121920" bIns="6096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SG" sz="4267" dirty="0"/>
              <a:t>Upstream-Downstream Learning</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BFA2ADCB-C588-766E-33ED-B70D8B6E89FD}"/>
                  </a:ext>
                </a:extLst>
              </p:cNvPr>
              <p:cNvSpPr txBox="1"/>
              <p:nvPr/>
            </p:nvSpPr>
            <p:spPr>
              <a:xfrm>
                <a:off x="3599724" y="3270449"/>
                <a:ext cx="3903889" cy="389209"/>
              </a:xfrm>
              <a:prstGeom prst="rect">
                <a:avLst/>
              </a:prstGeom>
              <a:noFill/>
            </p:spPr>
            <p:txBody>
              <a:bodyPr wrap="none" lIns="0" tIns="0" rIns="0" bIns="0" rtlCol="0">
                <a:spAutoFit/>
              </a:bodyPr>
              <a:lstStyle/>
              <a:p>
                <a14:m>
                  <m:oMath xmlns:m="http://schemas.openxmlformats.org/officeDocument/2006/math">
                    <m:r>
                      <a:rPr lang="en-SG" sz="2400" i="1">
                        <a:latin typeface="Cambria Math" panose="02040503050406030204" pitchFamily="18" charset="0"/>
                      </a:rPr>
                      <m:t>    </m:t>
                    </m:r>
                    <m:sSup>
                      <m:sSupPr>
                        <m:ctrlPr>
                          <a:rPr lang="en-SG" sz="2400" i="1">
                            <a:latin typeface="Cambria Math" panose="02040503050406030204" pitchFamily="18" charset="0"/>
                          </a:rPr>
                        </m:ctrlPr>
                      </m:sSupPr>
                      <m:e>
                        <m:r>
                          <a:rPr lang="en-SG" sz="2400" i="1">
                            <a:latin typeface="Cambria Math" panose="02040503050406030204" pitchFamily="18" charset="0"/>
                          </a:rPr>
                          <m:t>𝑢</m:t>
                        </m:r>
                      </m:e>
                      <m:sup>
                        <m:r>
                          <a:rPr lang="en-SG" sz="2400" i="1">
                            <a:latin typeface="Cambria Math" panose="02040503050406030204" pitchFamily="18" charset="0"/>
                          </a:rPr>
                          <m:t>′</m:t>
                        </m:r>
                      </m:sup>
                    </m:sSup>
                    <m:r>
                      <a:rPr lang="en-SG" sz="2400" i="1">
                        <a:latin typeface="Cambria Math" panose="02040503050406030204" pitchFamily="18" charset="0"/>
                      </a:rPr>
                      <m:t>=</m:t>
                    </m:r>
                    <m:r>
                      <a:rPr lang="en-SG" sz="2400" i="1">
                        <a:latin typeface="Cambria Math" panose="02040503050406030204" pitchFamily="18" charset="0"/>
                      </a:rPr>
                      <m:t>𝑢</m:t>
                    </m:r>
                    <m:r>
                      <a:rPr lang="en-SG" sz="2400" i="1">
                        <a:latin typeface="Cambria Math" panose="02040503050406030204" pitchFamily="18" charset="0"/>
                      </a:rPr>
                      <m:t> − </m:t>
                    </m:r>
                    <m:r>
                      <a:rPr lang="en-SG" sz="2400" i="1">
                        <a:latin typeface="Cambria Math" panose="02040503050406030204" pitchFamily="18" charset="0"/>
                      </a:rPr>
                      <m:t>𝛼</m:t>
                    </m:r>
                    <m:sSub>
                      <m:sSubPr>
                        <m:ctrlPr>
                          <a:rPr lang="en-SG" sz="2400" i="1">
                            <a:latin typeface="Cambria Math" panose="02040503050406030204" pitchFamily="18" charset="0"/>
                          </a:rPr>
                        </m:ctrlPr>
                      </m:sSubPr>
                      <m:e>
                        <m:r>
                          <m:rPr>
                            <m:sty m:val="p"/>
                          </m:rPr>
                          <a:rPr lang="en-SG" sz="2400">
                            <a:latin typeface="Cambria Math" panose="02040503050406030204" pitchFamily="18" charset="0"/>
                          </a:rPr>
                          <m:t>∇</m:t>
                        </m:r>
                      </m:e>
                      <m:sub>
                        <m:r>
                          <a:rPr lang="en-SG" sz="2400" i="1">
                            <a:latin typeface="Cambria Math" panose="02040503050406030204" pitchFamily="18" charset="0"/>
                          </a:rPr>
                          <m:t>𝑢</m:t>
                        </m:r>
                      </m:sub>
                    </m:sSub>
                    <m:r>
                      <a:rPr lang="en-SG" sz="2400" i="1">
                        <a:latin typeface="Cambria Math" panose="02040503050406030204" pitchFamily="18" charset="0"/>
                      </a:rPr>
                      <m:t>ℓ(</m:t>
                    </m:r>
                    <m:acc>
                      <m:accPr>
                        <m:chr m:val="̂"/>
                        <m:ctrlPr>
                          <a:rPr lang="en-SG" sz="2400" i="1">
                            <a:latin typeface="Cambria Math" panose="02040503050406030204" pitchFamily="18" charset="0"/>
                          </a:rPr>
                        </m:ctrlPr>
                      </m:accPr>
                      <m:e>
                        <m:r>
                          <a:rPr lang="en-SG" sz="2400" i="1">
                            <a:latin typeface="Cambria Math" panose="02040503050406030204" pitchFamily="18" charset="0"/>
                          </a:rPr>
                          <m:t>𝑢</m:t>
                        </m:r>
                      </m:e>
                    </m:acc>
                    <m:r>
                      <a:rPr lang="en-SG" sz="2400" i="1">
                        <a:latin typeface="Cambria Math" panose="02040503050406030204" pitchFamily="18" charset="0"/>
                      </a:rPr>
                      <m:t>,</m:t>
                    </m:r>
                    <m:acc>
                      <m:accPr>
                        <m:chr m:val="̂"/>
                        <m:ctrlPr>
                          <a:rPr lang="en-SG" sz="2400" i="1">
                            <a:latin typeface="Cambria Math" panose="02040503050406030204" pitchFamily="18" charset="0"/>
                          </a:rPr>
                        </m:ctrlPr>
                      </m:accPr>
                      <m:e>
                        <m:r>
                          <a:rPr lang="en-SG" sz="2400" i="1">
                            <a:latin typeface="Cambria Math" panose="02040503050406030204" pitchFamily="18" charset="0"/>
                          </a:rPr>
                          <m:t>𝑑</m:t>
                        </m:r>
                      </m:e>
                    </m:acc>
                    <m:r>
                      <a:rPr lang="en-SG" sz="2400" i="1">
                        <a:latin typeface="Cambria Math" panose="02040503050406030204" pitchFamily="18" charset="0"/>
                      </a:rPr>
                      <m:t>;</m:t>
                    </m:r>
                    <m:sSub>
                      <m:sSubPr>
                        <m:ctrlPr>
                          <a:rPr lang="en-SG" sz="2400" i="1">
                            <a:latin typeface="Cambria Math" panose="02040503050406030204" pitchFamily="18" charset="0"/>
                          </a:rPr>
                        </m:ctrlPr>
                      </m:sSubPr>
                      <m:e>
                        <m:r>
                          <a:rPr lang="en-SG" sz="2400" i="1">
                            <a:latin typeface="Cambria Math" panose="02040503050406030204" pitchFamily="18" charset="0"/>
                          </a:rPr>
                          <m:t>𝐷</m:t>
                        </m:r>
                      </m:e>
                      <m:sub>
                        <m:r>
                          <a:rPr lang="en-SG" sz="2400" i="1">
                            <a:latin typeface="Cambria Math" panose="02040503050406030204" pitchFamily="18" charset="0"/>
                          </a:rPr>
                          <m:t>𝑣𝑎𝑙</m:t>
                        </m:r>
                      </m:sub>
                    </m:sSub>
                    <m:r>
                      <a:rPr lang="en-SG" sz="2400" i="1">
                        <a:latin typeface="Cambria Math" panose="02040503050406030204" pitchFamily="18" charset="0"/>
                      </a:rPr>
                      <m:t>)</m:t>
                    </m:r>
                  </m:oMath>
                </a14:m>
                <a:r>
                  <a:rPr lang="en-SG" sz="2400" dirty="0"/>
                  <a:t>  </a:t>
                </a:r>
              </a:p>
            </p:txBody>
          </p:sp>
        </mc:Choice>
        <mc:Fallback xmlns="">
          <p:sp>
            <p:nvSpPr>
              <p:cNvPr id="5" name="TextBox 4">
                <a:extLst>
                  <a:ext uri="{FF2B5EF4-FFF2-40B4-BE49-F238E27FC236}">
                    <a16:creationId xmlns:a16="http://schemas.microsoft.com/office/drawing/2014/main" id="{BFA2ADCB-C588-766E-33ED-B70D8B6E89FD}"/>
                  </a:ext>
                </a:extLst>
              </p:cNvPr>
              <p:cNvSpPr txBox="1">
                <a:spLocks noRot="1" noChangeAspect="1" noMove="1" noResize="1" noEditPoints="1" noAdjustHandles="1" noChangeArrowheads="1" noChangeShapeType="1" noTextEdit="1"/>
              </p:cNvSpPr>
              <p:nvPr/>
            </p:nvSpPr>
            <p:spPr>
              <a:xfrm>
                <a:off x="3599724" y="3270449"/>
                <a:ext cx="3903889" cy="389209"/>
              </a:xfrm>
              <a:prstGeom prst="rect">
                <a:avLst/>
              </a:prstGeom>
              <a:blipFill>
                <a:blip r:embed="rId4"/>
                <a:stretch>
                  <a:fillRect/>
                </a:stretch>
              </a:blipFill>
            </p:spPr>
            <p:txBody>
              <a:bodyPr/>
              <a:lstStyle/>
              <a:p>
                <a:r>
                  <a:rPr lang="en-SG">
                    <a:noFill/>
                  </a:rPr>
                  <a:t> </a:t>
                </a:r>
              </a:p>
            </p:txBody>
          </p:sp>
        </mc:Fallback>
      </mc:AlternateContent>
    </p:spTree>
    <p:extLst>
      <p:ext uri="{BB962C8B-B14F-4D97-AF65-F5344CB8AC3E}">
        <p14:creationId xmlns:p14="http://schemas.microsoft.com/office/powerpoint/2010/main" val="24464796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2641BF0-4D5E-E2F0-7E57-0DE5F4655F4E}"/>
              </a:ext>
            </a:extLst>
          </p:cNvPr>
          <p:cNvSpPr>
            <a:spLocks noGrp="1"/>
          </p:cNvSpPr>
          <p:nvPr>
            <p:ph type="sldNum" sz="quarter" idx="12"/>
          </p:nvPr>
        </p:nvSpPr>
        <p:spPr/>
        <p:txBody>
          <a:bodyPr/>
          <a:lstStyle/>
          <a:p>
            <a:fld id="{B6F15528-21DE-4FAA-801E-634DDDAF4B2B}" type="slidenum">
              <a:rPr lang="en-US" smtClean="0"/>
              <a:pPr/>
              <a:t>11</a:t>
            </a:fld>
            <a:endParaRPr lang="en-US"/>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8FE0792-78A4-551F-B99B-640D4D8DA4DB}"/>
                  </a:ext>
                </a:extLst>
              </p:cNvPr>
              <p:cNvSpPr txBox="1"/>
              <p:nvPr/>
            </p:nvSpPr>
            <p:spPr>
              <a:xfrm>
                <a:off x="527382" y="1567419"/>
                <a:ext cx="10682153" cy="3702873"/>
              </a:xfrm>
              <a:prstGeom prst="rect">
                <a:avLst/>
              </a:prstGeom>
              <a:noFill/>
            </p:spPr>
            <p:txBody>
              <a:bodyPr wrap="square">
                <a:spAutoFit/>
              </a:bodyPr>
              <a:lstStyle/>
              <a:p>
                <a:endParaRPr lang="en-US" sz="2133" dirty="0"/>
              </a:p>
              <a:p>
                <a:r>
                  <a:rPr lang="en-US" sz="2133" b="1" dirty="0"/>
                  <a:t>Step 3: </a:t>
                </a:r>
                <a:r>
                  <a:rPr lang="en-US" sz="2133" dirty="0"/>
                  <a:t>Finally, </a:t>
                </a:r>
                <a14:m>
                  <m:oMath xmlns:m="http://schemas.openxmlformats.org/officeDocument/2006/math">
                    <m:r>
                      <a:rPr lang="en-SG" sz="2133" i="1">
                        <a:solidFill>
                          <a:srgbClr val="00B0F0"/>
                        </a:solidFill>
                        <a:latin typeface="Cambria Math" panose="02040503050406030204" pitchFamily="18" charset="0"/>
                      </a:rPr>
                      <m:t>𝑑</m:t>
                    </m:r>
                    <m:r>
                      <a:rPr lang="en-SG" sz="2133" i="1">
                        <a:latin typeface="Cambria Math" panose="02040503050406030204" pitchFamily="18" charset="0"/>
                      </a:rPr>
                      <m:t> </m:t>
                    </m:r>
                  </m:oMath>
                </a14:m>
                <a:r>
                  <a:rPr lang="en-US" sz="2133" dirty="0"/>
                  <a:t>is updated in the </a:t>
                </a:r>
                <a:r>
                  <a:rPr lang="en-US" sz="2133" b="1" dirty="0"/>
                  <a:t>Actual Update Step</a:t>
                </a:r>
                <a:r>
                  <a:rPr lang="en-US" sz="2133" dirty="0"/>
                  <a:t> while keeping </a:t>
                </a:r>
                <a14:m>
                  <m:oMath xmlns:m="http://schemas.openxmlformats.org/officeDocument/2006/math">
                    <m:r>
                      <a:rPr lang="en-SG" sz="2133" i="1">
                        <a:latin typeface="Cambria Math" panose="02040503050406030204" pitchFamily="18" charset="0"/>
                      </a:rPr>
                      <m:t>𝑢</m:t>
                    </m:r>
                    <m:r>
                      <a:rPr lang="en-SG" sz="2133" i="1">
                        <a:latin typeface="Cambria Math" panose="02040503050406030204" pitchFamily="18" charset="0"/>
                      </a:rPr>
                      <m:t>′</m:t>
                    </m:r>
                  </m:oMath>
                </a14:m>
                <a:r>
                  <a:rPr lang="en-US" sz="2133" dirty="0"/>
                  <a:t> frozen:</a:t>
                </a:r>
                <a:endParaRPr lang="en-SG" sz="2133" dirty="0"/>
              </a:p>
              <a:p>
                <a:endParaRPr lang="en-SG" sz="2133" dirty="0"/>
              </a:p>
              <a:p>
                <a:endParaRPr lang="en-SG" sz="2133" dirty="0"/>
              </a:p>
              <a:p>
                <a:endParaRPr lang="en-SG" sz="2133" dirty="0"/>
              </a:p>
              <a:p>
                <a:endParaRPr lang="en-SG" sz="2133" dirty="0"/>
              </a:p>
              <a:p>
                <a:r>
                  <a:rPr lang="en-US" sz="2133" dirty="0">
                    <a:solidFill>
                      <a:srgbClr val="00B0F0"/>
                    </a:solidFill>
                  </a:rPr>
                  <a:t>downstream parameters d </a:t>
                </a:r>
                <a:r>
                  <a:rPr lang="en-US" sz="2133" dirty="0"/>
                  <a:t>are optimized using the </a:t>
                </a:r>
                <a:r>
                  <a:rPr lang="en-US" sz="2133" i="1" dirty="0"/>
                  <a:t>meta-optimized </a:t>
                </a:r>
                <a:r>
                  <a:rPr lang="en-US" sz="2133" i="1" dirty="0">
                    <a:solidFill>
                      <a:srgbClr val="FF0000"/>
                    </a:solidFill>
                  </a:rPr>
                  <a:t>upstream parameters</a:t>
                </a:r>
                <a:r>
                  <a:rPr lang="en-US" sz="2133" dirty="0"/>
                  <a:t>, which now make dynamic decisions in the model such that downstream parameters are able to benefit more from training and have improved (testing) performance.</a:t>
                </a:r>
                <a:endParaRPr lang="en-SG" sz="2133" dirty="0"/>
              </a:p>
              <a:p>
                <a:endParaRPr lang="en-SG" sz="2133" dirty="0"/>
              </a:p>
              <a:p>
                <a:endParaRPr lang="en-US" sz="2133" dirty="0"/>
              </a:p>
            </p:txBody>
          </p:sp>
        </mc:Choice>
        <mc:Fallback xmlns="">
          <p:sp>
            <p:nvSpPr>
              <p:cNvPr id="8" name="TextBox 7">
                <a:extLst>
                  <a:ext uri="{FF2B5EF4-FFF2-40B4-BE49-F238E27FC236}">
                    <a16:creationId xmlns:a16="http://schemas.microsoft.com/office/drawing/2014/main" id="{18FE0792-78A4-551F-B99B-640D4D8DA4DB}"/>
                  </a:ext>
                </a:extLst>
              </p:cNvPr>
              <p:cNvSpPr txBox="1">
                <a:spLocks noRot="1" noChangeAspect="1" noMove="1" noResize="1" noEditPoints="1" noAdjustHandles="1" noChangeArrowheads="1" noChangeShapeType="1" noTextEdit="1"/>
              </p:cNvSpPr>
              <p:nvPr/>
            </p:nvSpPr>
            <p:spPr>
              <a:xfrm>
                <a:off x="527382" y="1567419"/>
                <a:ext cx="10682153" cy="3702873"/>
              </a:xfrm>
              <a:prstGeom prst="rect">
                <a:avLst/>
              </a:prstGeom>
              <a:blipFill>
                <a:blip r:embed="rId3"/>
                <a:stretch>
                  <a:fillRect l="-685" r="-457"/>
                </a:stretch>
              </a:blipFill>
            </p:spPr>
            <p:txBody>
              <a:bodyPr/>
              <a:lstStyle/>
              <a:p>
                <a:r>
                  <a:rPr lang="en-SG">
                    <a:noFill/>
                  </a:rPr>
                  <a:t> </a:t>
                </a:r>
              </a:p>
            </p:txBody>
          </p:sp>
        </mc:Fallback>
      </mc:AlternateContent>
      <p:sp>
        <p:nvSpPr>
          <p:cNvPr id="9" name="Title 1">
            <a:extLst>
              <a:ext uri="{FF2B5EF4-FFF2-40B4-BE49-F238E27FC236}">
                <a16:creationId xmlns:a16="http://schemas.microsoft.com/office/drawing/2014/main" id="{C928FB21-EF95-E57D-803F-32BD890026D4}"/>
              </a:ext>
            </a:extLst>
          </p:cNvPr>
          <p:cNvSpPr txBox="1">
            <a:spLocks/>
          </p:cNvSpPr>
          <p:nvPr/>
        </p:nvSpPr>
        <p:spPr>
          <a:xfrm>
            <a:off x="812800" y="477839"/>
            <a:ext cx="10972800" cy="1143000"/>
          </a:xfrm>
          <a:prstGeom prst="rect">
            <a:avLst/>
          </a:prstGeom>
        </p:spPr>
        <p:txBody>
          <a:bodyPr vert="horz" lIns="121920" tIns="60960" rIns="121920" bIns="6096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SG" sz="4267" dirty="0"/>
              <a:t>Upstream-Downstream Learning</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BFA2ADCB-C588-766E-33ED-B70D8B6E89FD}"/>
                  </a:ext>
                </a:extLst>
              </p:cNvPr>
              <p:cNvSpPr txBox="1"/>
              <p:nvPr/>
            </p:nvSpPr>
            <p:spPr>
              <a:xfrm>
                <a:off x="3599723" y="2756925"/>
                <a:ext cx="4218334" cy="369332"/>
              </a:xfrm>
              <a:prstGeom prst="rect">
                <a:avLst/>
              </a:prstGeom>
              <a:noFill/>
            </p:spPr>
            <p:txBody>
              <a:bodyPr wrap="none" lIns="0" tIns="0" rIns="0" bIns="0" rtlCol="0">
                <a:spAutoFit/>
              </a:bodyPr>
              <a:lstStyle/>
              <a:p>
                <a14:m>
                  <m:oMath xmlns:m="http://schemas.openxmlformats.org/officeDocument/2006/math">
                    <m:r>
                      <a:rPr lang="en-SG" sz="2400" i="1">
                        <a:latin typeface="Cambria Math" panose="02040503050406030204" pitchFamily="18" charset="0"/>
                      </a:rPr>
                      <m:t>    </m:t>
                    </m:r>
                    <m:sSup>
                      <m:sSupPr>
                        <m:ctrlPr>
                          <a:rPr lang="en-SG" sz="2400" i="1">
                            <a:latin typeface="Cambria Math" panose="02040503050406030204" pitchFamily="18" charset="0"/>
                          </a:rPr>
                        </m:ctrlPr>
                      </m:sSupPr>
                      <m:e>
                        <m:r>
                          <a:rPr lang="en-SG" sz="2400" i="1">
                            <a:latin typeface="Cambria Math" panose="02040503050406030204" pitchFamily="18" charset="0"/>
                          </a:rPr>
                          <m:t>𝑑</m:t>
                        </m:r>
                      </m:e>
                      <m:sup>
                        <m:r>
                          <a:rPr lang="en-SG" sz="2400" i="1">
                            <a:latin typeface="Cambria Math" panose="02040503050406030204" pitchFamily="18" charset="0"/>
                          </a:rPr>
                          <m:t>′</m:t>
                        </m:r>
                      </m:sup>
                    </m:sSup>
                    <m:r>
                      <a:rPr lang="en-SG" sz="2400" i="1">
                        <a:latin typeface="Cambria Math" panose="02040503050406030204" pitchFamily="18" charset="0"/>
                      </a:rPr>
                      <m:t>=</m:t>
                    </m:r>
                    <m:r>
                      <a:rPr lang="en-SG" sz="2400" i="1">
                        <a:latin typeface="Cambria Math" panose="02040503050406030204" pitchFamily="18" charset="0"/>
                      </a:rPr>
                      <m:t>𝑑</m:t>
                    </m:r>
                    <m:r>
                      <a:rPr lang="en-SG" sz="2400" i="1">
                        <a:latin typeface="Cambria Math" panose="02040503050406030204" pitchFamily="18" charset="0"/>
                      </a:rPr>
                      <m:t> − </m:t>
                    </m:r>
                    <m:r>
                      <a:rPr lang="en-SG" sz="2400" i="1">
                        <a:latin typeface="Cambria Math" panose="02040503050406030204" pitchFamily="18" charset="0"/>
                      </a:rPr>
                      <m:t>𝛼</m:t>
                    </m:r>
                    <m:sSub>
                      <m:sSubPr>
                        <m:ctrlPr>
                          <a:rPr lang="en-SG" sz="2400" i="1">
                            <a:latin typeface="Cambria Math" panose="02040503050406030204" pitchFamily="18" charset="0"/>
                          </a:rPr>
                        </m:ctrlPr>
                      </m:sSubPr>
                      <m:e>
                        <m:r>
                          <m:rPr>
                            <m:sty m:val="p"/>
                          </m:rPr>
                          <a:rPr lang="en-SG" sz="2400">
                            <a:latin typeface="Cambria Math" panose="02040503050406030204" pitchFamily="18" charset="0"/>
                          </a:rPr>
                          <m:t>∇</m:t>
                        </m:r>
                      </m:e>
                      <m:sub>
                        <m:r>
                          <a:rPr lang="en-SG" sz="2400" i="1">
                            <a:latin typeface="Cambria Math" panose="02040503050406030204" pitchFamily="18" charset="0"/>
                          </a:rPr>
                          <m:t>𝑑</m:t>
                        </m:r>
                      </m:sub>
                    </m:sSub>
                    <m:r>
                      <a:rPr lang="en-SG" sz="2400" i="1">
                        <a:latin typeface="Cambria Math" panose="02040503050406030204" pitchFamily="18" charset="0"/>
                      </a:rPr>
                      <m:t>ℓ(</m:t>
                    </m:r>
                    <m:r>
                      <a:rPr lang="en-SG" sz="2400" i="1">
                        <a:latin typeface="Cambria Math" panose="02040503050406030204" pitchFamily="18" charset="0"/>
                      </a:rPr>
                      <m:t>𝑢</m:t>
                    </m:r>
                    <m:r>
                      <a:rPr lang="en-SG" sz="2400" i="1">
                        <a:latin typeface="Cambria Math" panose="02040503050406030204" pitchFamily="18" charset="0"/>
                      </a:rPr>
                      <m:t>′,</m:t>
                    </m:r>
                    <m:r>
                      <a:rPr lang="en-SG" sz="2400" i="1">
                        <a:latin typeface="Cambria Math" panose="02040503050406030204" pitchFamily="18" charset="0"/>
                      </a:rPr>
                      <m:t>𝑑</m:t>
                    </m:r>
                    <m:r>
                      <a:rPr lang="en-SG" sz="2400" i="1">
                        <a:latin typeface="Cambria Math" panose="02040503050406030204" pitchFamily="18" charset="0"/>
                      </a:rPr>
                      <m:t>;</m:t>
                    </m:r>
                    <m:sSub>
                      <m:sSubPr>
                        <m:ctrlPr>
                          <a:rPr lang="en-SG" sz="2400" i="1">
                            <a:latin typeface="Cambria Math" panose="02040503050406030204" pitchFamily="18" charset="0"/>
                          </a:rPr>
                        </m:ctrlPr>
                      </m:sSubPr>
                      <m:e>
                        <m:r>
                          <a:rPr lang="en-SG" sz="2400" i="1">
                            <a:latin typeface="Cambria Math" panose="02040503050406030204" pitchFamily="18" charset="0"/>
                          </a:rPr>
                          <m:t>𝐷</m:t>
                        </m:r>
                      </m:e>
                      <m:sub>
                        <m:r>
                          <a:rPr lang="en-SG" sz="2400" i="1">
                            <a:latin typeface="Cambria Math" panose="02040503050406030204" pitchFamily="18" charset="0"/>
                          </a:rPr>
                          <m:t>𝑡𝑟𝑎𝑖𝑛</m:t>
                        </m:r>
                      </m:sub>
                    </m:sSub>
                    <m:r>
                      <a:rPr lang="en-SG" sz="2400" i="1">
                        <a:latin typeface="Cambria Math" panose="02040503050406030204" pitchFamily="18" charset="0"/>
                      </a:rPr>
                      <m:t>)</m:t>
                    </m:r>
                  </m:oMath>
                </a14:m>
                <a:r>
                  <a:rPr lang="en-SG" sz="2400" dirty="0"/>
                  <a:t>  </a:t>
                </a:r>
              </a:p>
            </p:txBody>
          </p:sp>
        </mc:Choice>
        <mc:Fallback xmlns="">
          <p:sp>
            <p:nvSpPr>
              <p:cNvPr id="5" name="TextBox 4">
                <a:extLst>
                  <a:ext uri="{FF2B5EF4-FFF2-40B4-BE49-F238E27FC236}">
                    <a16:creationId xmlns:a16="http://schemas.microsoft.com/office/drawing/2014/main" id="{BFA2ADCB-C588-766E-33ED-B70D8B6E89FD}"/>
                  </a:ext>
                </a:extLst>
              </p:cNvPr>
              <p:cNvSpPr txBox="1">
                <a:spLocks noRot="1" noChangeAspect="1" noMove="1" noResize="1" noEditPoints="1" noAdjustHandles="1" noChangeArrowheads="1" noChangeShapeType="1" noTextEdit="1"/>
              </p:cNvSpPr>
              <p:nvPr/>
            </p:nvSpPr>
            <p:spPr>
              <a:xfrm>
                <a:off x="3599723" y="2756925"/>
                <a:ext cx="4218334" cy="369332"/>
              </a:xfrm>
              <a:prstGeom prst="rect">
                <a:avLst/>
              </a:prstGeom>
              <a:blipFill>
                <a:blip r:embed="rId4"/>
                <a:stretch>
                  <a:fillRect l="-145" t="-1639" b="-34426"/>
                </a:stretch>
              </a:blipFill>
            </p:spPr>
            <p:txBody>
              <a:bodyPr/>
              <a:lstStyle/>
              <a:p>
                <a:r>
                  <a:rPr lang="en-SG">
                    <a:noFill/>
                  </a:rPr>
                  <a:t> </a:t>
                </a:r>
              </a:p>
            </p:txBody>
          </p:sp>
        </mc:Fallback>
      </mc:AlternateContent>
    </p:spTree>
    <p:extLst>
      <p:ext uri="{BB962C8B-B14F-4D97-AF65-F5344CB8AC3E}">
        <p14:creationId xmlns:p14="http://schemas.microsoft.com/office/powerpoint/2010/main" val="26431899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321963-6B6F-208A-2506-794D395EFBC8}"/>
              </a:ext>
            </a:extLst>
          </p:cNvPr>
          <p:cNvSpPr>
            <a:spLocks noGrp="1"/>
          </p:cNvSpPr>
          <p:nvPr>
            <p:ph type="title"/>
          </p:nvPr>
        </p:nvSpPr>
        <p:spPr/>
        <p:txBody>
          <a:bodyPr>
            <a:normAutofit/>
          </a:bodyPr>
          <a:lstStyle/>
          <a:p>
            <a:r>
              <a:rPr lang="en-SG" sz="4267" dirty="0"/>
              <a:t>Experiments</a:t>
            </a:r>
          </a:p>
        </p:txBody>
      </p:sp>
      <p:sp>
        <p:nvSpPr>
          <p:cNvPr id="4" name="Slide Number Placeholder 3">
            <a:extLst>
              <a:ext uri="{FF2B5EF4-FFF2-40B4-BE49-F238E27FC236}">
                <a16:creationId xmlns:a16="http://schemas.microsoft.com/office/drawing/2014/main" id="{22952E5B-80EE-ADEF-D4A7-C9B77D5CC3DC}"/>
              </a:ext>
            </a:extLst>
          </p:cNvPr>
          <p:cNvSpPr>
            <a:spLocks noGrp="1"/>
          </p:cNvSpPr>
          <p:nvPr>
            <p:ph type="sldNum" sz="quarter" idx="12"/>
          </p:nvPr>
        </p:nvSpPr>
        <p:spPr/>
        <p:txBody>
          <a:bodyPr/>
          <a:lstStyle/>
          <a:p>
            <a:fld id="{B6F15528-21DE-4FAA-801E-634DDDAF4B2B}" type="slidenum">
              <a:rPr lang="en-US" smtClean="0"/>
              <a:pPr/>
              <a:t>12</a:t>
            </a:fld>
            <a:endParaRPr lang="en-US"/>
          </a:p>
        </p:txBody>
      </p:sp>
      <p:pic>
        <p:nvPicPr>
          <p:cNvPr id="7" name="Picture 6">
            <a:extLst>
              <a:ext uri="{FF2B5EF4-FFF2-40B4-BE49-F238E27FC236}">
                <a16:creationId xmlns:a16="http://schemas.microsoft.com/office/drawing/2014/main" id="{F2B0C5B7-C4D2-0C0B-3ED7-01843EBC329A}"/>
              </a:ext>
            </a:extLst>
          </p:cNvPr>
          <p:cNvPicPr>
            <a:picLocks noChangeAspect="1"/>
          </p:cNvPicPr>
          <p:nvPr/>
        </p:nvPicPr>
        <p:blipFill rotWithShape="1">
          <a:blip r:embed="rId3"/>
          <a:srcRect l="23899" t="15268" r="25913" b="47841"/>
          <a:stretch/>
        </p:blipFill>
        <p:spPr>
          <a:xfrm>
            <a:off x="228559" y="2601205"/>
            <a:ext cx="5610904" cy="2625888"/>
          </a:xfrm>
          <a:prstGeom prst="rect">
            <a:avLst/>
          </a:prstGeom>
        </p:spPr>
      </p:pic>
      <p:sp>
        <p:nvSpPr>
          <p:cNvPr id="8" name="Rectangle 7">
            <a:extLst>
              <a:ext uri="{FF2B5EF4-FFF2-40B4-BE49-F238E27FC236}">
                <a16:creationId xmlns:a16="http://schemas.microsoft.com/office/drawing/2014/main" id="{5ED02763-E4F1-AC0E-9847-C0D548483F8A}"/>
              </a:ext>
            </a:extLst>
          </p:cNvPr>
          <p:cNvSpPr/>
          <p:nvPr/>
        </p:nvSpPr>
        <p:spPr>
          <a:xfrm>
            <a:off x="1930908" y="2120545"/>
            <a:ext cx="3908555" cy="461665"/>
          </a:xfrm>
          <a:prstGeom prst="rect">
            <a:avLst/>
          </a:prstGeom>
        </p:spPr>
        <p:txBody>
          <a:bodyPr wrap="square">
            <a:spAutoFit/>
          </a:bodyPr>
          <a:lstStyle/>
          <a:p>
            <a:r>
              <a:rPr lang="en-SG" sz="2400" b="1" dirty="0"/>
              <a:t>Results on SSv2</a:t>
            </a:r>
            <a:endParaRPr lang="en-SG" sz="2400" dirty="0"/>
          </a:p>
        </p:txBody>
      </p:sp>
      <p:sp>
        <p:nvSpPr>
          <p:cNvPr id="9" name="Rectangle 8">
            <a:extLst>
              <a:ext uri="{FF2B5EF4-FFF2-40B4-BE49-F238E27FC236}">
                <a16:creationId xmlns:a16="http://schemas.microsoft.com/office/drawing/2014/main" id="{5C43ABDF-D1C4-46DF-568F-B680FDAD723B}"/>
              </a:ext>
            </a:extLst>
          </p:cNvPr>
          <p:cNvSpPr/>
          <p:nvPr/>
        </p:nvSpPr>
        <p:spPr>
          <a:xfrm>
            <a:off x="7276346" y="2120545"/>
            <a:ext cx="4392560" cy="461665"/>
          </a:xfrm>
          <a:prstGeom prst="rect">
            <a:avLst/>
          </a:prstGeom>
        </p:spPr>
        <p:txBody>
          <a:bodyPr wrap="square">
            <a:spAutoFit/>
          </a:bodyPr>
          <a:lstStyle/>
          <a:p>
            <a:r>
              <a:rPr lang="en-SG" sz="2400" b="1" dirty="0"/>
              <a:t>Results on Diving48</a:t>
            </a:r>
            <a:endParaRPr lang="en-SG" sz="2400" dirty="0"/>
          </a:p>
        </p:txBody>
      </p:sp>
      <p:pic>
        <p:nvPicPr>
          <p:cNvPr id="10" name="Picture 9">
            <a:extLst>
              <a:ext uri="{FF2B5EF4-FFF2-40B4-BE49-F238E27FC236}">
                <a16:creationId xmlns:a16="http://schemas.microsoft.com/office/drawing/2014/main" id="{4116A5F8-D0EF-F4AA-1360-34CB94503583}"/>
              </a:ext>
            </a:extLst>
          </p:cNvPr>
          <p:cNvPicPr>
            <a:picLocks noChangeAspect="1"/>
          </p:cNvPicPr>
          <p:nvPr/>
        </p:nvPicPr>
        <p:blipFill rotWithShape="1">
          <a:blip r:embed="rId3"/>
          <a:srcRect l="21509" t="63108" r="17398"/>
          <a:stretch/>
        </p:blipFill>
        <p:spPr>
          <a:xfrm>
            <a:off x="5716721" y="2535704"/>
            <a:ext cx="6830042" cy="2625887"/>
          </a:xfrm>
          <a:prstGeom prst="rect">
            <a:avLst/>
          </a:prstGeom>
        </p:spPr>
      </p:pic>
    </p:spTree>
    <p:extLst>
      <p:ext uri="{BB962C8B-B14F-4D97-AF65-F5344CB8AC3E}">
        <p14:creationId xmlns:p14="http://schemas.microsoft.com/office/powerpoint/2010/main" val="29682694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24B9045-6540-F95A-E2AF-272188F0A208}"/>
              </a:ext>
            </a:extLst>
          </p:cNvPr>
          <p:cNvPicPr>
            <a:picLocks noChangeAspect="1"/>
          </p:cNvPicPr>
          <p:nvPr/>
        </p:nvPicPr>
        <p:blipFill rotWithShape="1">
          <a:blip r:embed="rId3"/>
          <a:srcRect l="6866" t="40082"/>
          <a:stretch/>
        </p:blipFill>
        <p:spPr>
          <a:xfrm>
            <a:off x="1062701" y="4485894"/>
            <a:ext cx="4589293" cy="897936"/>
          </a:xfrm>
          <a:prstGeom prst="rect">
            <a:avLst/>
          </a:prstGeom>
        </p:spPr>
      </p:pic>
      <p:sp>
        <p:nvSpPr>
          <p:cNvPr id="16" name="Rectangle 15">
            <a:extLst>
              <a:ext uri="{FF2B5EF4-FFF2-40B4-BE49-F238E27FC236}">
                <a16:creationId xmlns:a16="http://schemas.microsoft.com/office/drawing/2014/main" id="{CB73FBA1-81F2-1C35-BC34-176D7E71A9DE}"/>
              </a:ext>
            </a:extLst>
          </p:cNvPr>
          <p:cNvSpPr/>
          <p:nvPr/>
        </p:nvSpPr>
        <p:spPr>
          <a:xfrm>
            <a:off x="966690" y="4301155"/>
            <a:ext cx="4622800" cy="2133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2400"/>
          </a:p>
        </p:txBody>
      </p:sp>
      <p:sp>
        <p:nvSpPr>
          <p:cNvPr id="2" name="Title 1">
            <a:extLst>
              <a:ext uri="{FF2B5EF4-FFF2-40B4-BE49-F238E27FC236}">
                <a16:creationId xmlns:a16="http://schemas.microsoft.com/office/drawing/2014/main" id="{4A321963-6B6F-208A-2506-794D395EFBC8}"/>
              </a:ext>
            </a:extLst>
          </p:cNvPr>
          <p:cNvSpPr>
            <a:spLocks noGrp="1"/>
          </p:cNvSpPr>
          <p:nvPr>
            <p:ph type="title"/>
          </p:nvPr>
        </p:nvSpPr>
        <p:spPr/>
        <p:txBody>
          <a:bodyPr>
            <a:normAutofit/>
          </a:bodyPr>
          <a:lstStyle/>
          <a:p>
            <a:r>
              <a:rPr lang="en-SG" sz="4267" dirty="0"/>
              <a:t>Ablations on Diving48</a:t>
            </a:r>
          </a:p>
        </p:txBody>
      </p:sp>
      <p:sp>
        <p:nvSpPr>
          <p:cNvPr id="4" name="Slide Number Placeholder 3">
            <a:extLst>
              <a:ext uri="{FF2B5EF4-FFF2-40B4-BE49-F238E27FC236}">
                <a16:creationId xmlns:a16="http://schemas.microsoft.com/office/drawing/2014/main" id="{22952E5B-80EE-ADEF-D4A7-C9B77D5CC3DC}"/>
              </a:ext>
            </a:extLst>
          </p:cNvPr>
          <p:cNvSpPr>
            <a:spLocks noGrp="1"/>
          </p:cNvSpPr>
          <p:nvPr>
            <p:ph type="sldNum" sz="quarter" idx="12"/>
          </p:nvPr>
        </p:nvSpPr>
        <p:spPr/>
        <p:txBody>
          <a:bodyPr/>
          <a:lstStyle/>
          <a:p>
            <a:fld id="{B6F15528-21DE-4FAA-801E-634DDDAF4B2B}" type="slidenum">
              <a:rPr lang="en-US" smtClean="0"/>
              <a:pPr/>
              <a:t>13</a:t>
            </a:fld>
            <a:endParaRPr lang="en-US"/>
          </a:p>
        </p:txBody>
      </p:sp>
      <p:pic>
        <p:nvPicPr>
          <p:cNvPr id="12" name="Picture 11">
            <a:extLst>
              <a:ext uri="{FF2B5EF4-FFF2-40B4-BE49-F238E27FC236}">
                <a16:creationId xmlns:a16="http://schemas.microsoft.com/office/drawing/2014/main" id="{E8D7873C-90F9-E3A7-4DA1-A85525656835}"/>
              </a:ext>
            </a:extLst>
          </p:cNvPr>
          <p:cNvPicPr>
            <a:picLocks noChangeAspect="1"/>
          </p:cNvPicPr>
          <p:nvPr/>
        </p:nvPicPr>
        <p:blipFill rotWithShape="1">
          <a:blip r:embed="rId4"/>
          <a:srcRect t="46108"/>
          <a:stretch/>
        </p:blipFill>
        <p:spPr>
          <a:xfrm>
            <a:off x="911424" y="2328810"/>
            <a:ext cx="4622800" cy="1143000"/>
          </a:xfrm>
          <a:prstGeom prst="rect">
            <a:avLst/>
          </a:prstGeom>
        </p:spPr>
      </p:pic>
      <p:sp>
        <p:nvSpPr>
          <p:cNvPr id="13" name="Rectangle 12">
            <a:extLst>
              <a:ext uri="{FF2B5EF4-FFF2-40B4-BE49-F238E27FC236}">
                <a16:creationId xmlns:a16="http://schemas.microsoft.com/office/drawing/2014/main" id="{4F307B49-BE9F-3FDE-E0E3-AA6208F4F3F6}"/>
              </a:ext>
            </a:extLst>
          </p:cNvPr>
          <p:cNvSpPr/>
          <p:nvPr/>
        </p:nvSpPr>
        <p:spPr>
          <a:xfrm>
            <a:off x="1007435" y="1836368"/>
            <a:ext cx="4562504" cy="461665"/>
          </a:xfrm>
          <a:prstGeom prst="rect">
            <a:avLst/>
          </a:prstGeom>
        </p:spPr>
        <p:txBody>
          <a:bodyPr wrap="square">
            <a:spAutoFit/>
          </a:bodyPr>
          <a:lstStyle/>
          <a:p>
            <a:r>
              <a:rPr lang="en-SG" sz="2400" b="1" dirty="0" err="1"/>
              <a:t>Spatio</a:t>
            </a:r>
            <a:r>
              <a:rPr lang="en-SG" sz="2400" b="1" dirty="0"/>
              <a:t>-Temporal Specialization</a:t>
            </a:r>
            <a:endParaRPr lang="en-SG" sz="2400" dirty="0"/>
          </a:p>
        </p:txBody>
      </p:sp>
      <p:sp>
        <p:nvSpPr>
          <p:cNvPr id="15" name="Rectangle 14">
            <a:extLst>
              <a:ext uri="{FF2B5EF4-FFF2-40B4-BE49-F238E27FC236}">
                <a16:creationId xmlns:a16="http://schemas.microsoft.com/office/drawing/2014/main" id="{E5CD442D-D34F-0E35-BA0C-773FA12806C3}"/>
              </a:ext>
            </a:extLst>
          </p:cNvPr>
          <p:cNvSpPr/>
          <p:nvPr/>
        </p:nvSpPr>
        <p:spPr>
          <a:xfrm>
            <a:off x="966690" y="3988524"/>
            <a:ext cx="4562504" cy="461665"/>
          </a:xfrm>
          <a:prstGeom prst="rect">
            <a:avLst/>
          </a:prstGeom>
        </p:spPr>
        <p:txBody>
          <a:bodyPr wrap="square">
            <a:spAutoFit/>
          </a:bodyPr>
          <a:lstStyle/>
          <a:p>
            <a:r>
              <a:rPr lang="en-SG" sz="2400" b="1" dirty="0"/>
              <a:t>Upstream-Downstream Learning</a:t>
            </a:r>
            <a:endParaRPr lang="en-SG" sz="2400" dirty="0"/>
          </a:p>
        </p:txBody>
      </p:sp>
      <p:pic>
        <p:nvPicPr>
          <p:cNvPr id="6" name="Picture 5">
            <a:extLst>
              <a:ext uri="{FF2B5EF4-FFF2-40B4-BE49-F238E27FC236}">
                <a16:creationId xmlns:a16="http://schemas.microsoft.com/office/drawing/2014/main" id="{4C7499AF-8FFF-9DA2-B214-F98E0899161E}"/>
              </a:ext>
            </a:extLst>
          </p:cNvPr>
          <p:cNvPicPr>
            <a:picLocks noChangeAspect="1"/>
          </p:cNvPicPr>
          <p:nvPr/>
        </p:nvPicPr>
        <p:blipFill>
          <a:blip r:embed="rId5"/>
          <a:stretch>
            <a:fillRect/>
          </a:stretch>
        </p:blipFill>
        <p:spPr>
          <a:xfrm>
            <a:off x="5651994" y="2399752"/>
            <a:ext cx="6005352" cy="1044000"/>
          </a:xfrm>
          <a:prstGeom prst="rect">
            <a:avLst/>
          </a:prstGeom>
        </p:spPr>
      </p:pic>
      <p:pic>
        <p:nvPicPr>
          <p:cNvPr id="8" name="Picture 7">
            <a:extLst>
              <a:ext uri="{FF2B5EF4-FFF2-40B4-BE49-F238E27FC236}">
                <a16:creationId xmlns:a16="http://schemas.microsoft.com/office/drawing/2014/main" id="{5839E93B-38BC-6D6D-5E70-1EA003B73BB4}"/>
              </a:ext>
            </a:extLst>
          </p:cNvPr>
          <p:cNvPicPr>
            <a:picLocks noChangeAspect="1"/>
          </p:cNvPicPr>
          <p:nvPr/>
        </p:nvPicPr>
        <p:blipFill>
          <a:blip r:embed="rId6"/>
          <a:stretch>
            <a:fillRect/>
          </a:stretch>
        </p:blipFill>
        <p:spPr>
          <a:xfrm>
            <a:off x="6180881" y="4349465"/>
            <a:ext cx="2544448" cy="1028902"/>
          </a:xfrm>
          <a:prstGeom prst="rect">
            <a:avLst/>
          </a:prstGeom>
        </p:spPr>
      </p:pic>
      <p:pic>
        <p:nvPicPr>
          <p:cNvPr id="10" name="Picture 9">
            <a:extLst>
              <a:ext uri="{FF2B5EF4-FFF2-40B4-BE49-F238E27FC236}">
                <a16:creationId xmlns:a16="http://schemas.microsoft.com/office/drawing/2014/main" id="{97EC60A4-CF77-7B6A-31A1-134903CE0B25}"/>
              </a:ext>
            </a:extLst>
          </p:cNvPr>
          <p:cNvPicPr>
            <a:picLocks noChangeAspect="1"/>
          </p:cNvPicPr>
          <p:nvPr/>
        </p:nvPicPr>
        <p:blipFill>
          <a:blip r:embed="rId7"/>
          <a:stretch>
            <a:fillRect/>
          </a:stretch>
        </p:blipFill>
        <p:spPr>
          <a:xfrm>
            <a:off x="8725329" y="4339830"/>
            <a:ext cx="2499981" cy="1044000"/>
          </a:xfrm>
          <a:prstGeom prst="rect">
            <a:avLst/>
          </a:prstGeom>
        </p:spPr>
      </p:pic>
      <p:sp>
        <p:nvSpPr>
          <p:cNvPr id="14" name="Rectangle 13">
            <a:extLst>
              <a:ext uri="{FF2B5EF4-FFF2-40B4-BE49-F238E27FC236}">
                <a16:creationId xmlns:a16="http://schemas.microsoft.com/office/drawing/2014/main" id="{63864952-3533-02CE-5EBD-7D5B1D9F847C}"/>
              </a:ext>
            </a:extLst>
          </p:cNvPr>
          <p:cNvSpPr/>
          <p:nvPr/>
        </p:nvSpPr>
        <p:spPr>
          <a:xfrm>
            <a:off x="7388511" y="3778078"/>
            <a:ext cx="2673635" cy="461665"/>
          </a:xfrm>
          <a:prstGeom prst="rect">
            <a:avLst/>
          </a:prstGeom>
        </p:spPr>
        <p:txBody>
          <a:bodyPr wrap="square">
            <a:spAutoFit/>
          </a:bodyPr>
          <a:lstStyle/>
          <a:p>
            <a:r>
              <a:rPr lang="en-SG" sz="2400" b="1" dirty="0"/>
              <a:t>Impact of N and L</a:t>
            </a:r>
            <a:endParaRPr lang="en-SG" sz="2400" dirty="0"/>
          </a:p>
        </p:txBody>
      </p:sp>
      <p:sp>
        <p:nvSpPr>
          <p:cNvPr id="17" name="Rectangle 16">
            <a:extLst>
              <a:ext uri="{FF2B5EF4-FFF2-40B4-BE49-F238E27FC236}">
                <a16:creationId xmlns:a16="http://schemas.microsoft.com/office/drawing/2014/main" id="{9DD1F496-7F7F-8EB6-39D1-79DD90A34C2B}"/>
              </a:ext>
            </a:extLst>
          </p:cNvPr>
          <p:cNvSpPr/>
          <p:nvPr/>
        </p:nvSpPr>
        <p:spPr>
          <a:xfrm>
            <a:off x="7202574" y="1836368"/>
            <a:ext cx="3172679" cy="461665"/>
          </a:xfrm>
          <a:prstGeom prst="rect">
            <a:avLst/>
          </a:prstGeom>
        </p:spPr>
        <p:txBody>
          <a:bodyPr wrap="square">
            <a:spAutoFit/>
          </a:bodyPr>
          <a:lstStyle/>
          <a:p>
            <a:r>
              <a:rPr lang="en-SG" sz="2400" b="1" dirty="0"/>
              <a:t>Synapse Mechanism</a:t>
            </a:r>
            <a:endParaRPr lang="en-SG" sz="2400" dirty="0"/>
          </a:p>
        </p:txBody>
      </p:sp>
    </p:spTree>
    <p:extLst>
      <p:ext uri="{BB962C8B-B14F-4D97-AF65-F5344CB8AC3E}">
        <p14:creationId xmlns:p14="http://schemas.microsoft.com/office/powerpoint/2010/main" val="19290474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CB73FBA1-81F2-1C35-BC34-176D7E71A9DE}"/>
              </a:ext>
            </a:extLst>
          </p:cNvPr>
          <p:cNvSpPr/>
          <p:nvPr/>
        </p:nvSpPr>
        <p:spPr>
          <a:xfrm>
            <a:off x="6288021" y="2756925"/>
            <a:ext cx="4622800" cy="2133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2400"/>
          </a:p>
        </p:txBody>
      </p:sp>
      <p:sp>
        <p:nvSpPr>
          <p:cNvPr id="2" name="Title 1">
            <a:extLst>
              <a:ext uri="{FF2B5EF4-FFF2-40B4-BE49-F238E27FC236}">
                <a16:creationId xmlns:a16="http://schemas.microsoft.com/office/drawing/2014/main" id="{4A321963-6B6F-208A-2506-794D395EFBC8}"/>
              </a:ext>
            </a:extLst>
          </p:cNvPr>
          <p:cNvSpPr>
            <a:spLocks noGrp="1"/>
          </p:cNvSpPr>
          <p:nvPr>
            <p:ph type="title"/>
          </p:nvPr>
        </p:nvSpPr>
        <p:spPr/>
        <p:txBody>
          <a:bodyPr>
            <a:normAutofit/>
          </a:bodyPr>
          <a:lstStyle/>
          <a:p>
            <a:r>
              <a:rPr lang="en-SG" sz="4267" dirty="0"/>
              <a:t>Visualization of </a:t>
            </a:r>
            <a:r>
              <a:rPr lang="en-SG" sz="4267" dirty="0" err="1"/>
              <a:t>Spatio</a:t>
            </a:r>
            <a:r>
              <a:rPr lang="en-SG" sz="4267" dirty="0"/>
              <a:t>-Temporal Specialization</a:t>
            </a:r>
          </a:p>
        </p:txBody>
      </p:sp>
      <p:sp>
        <p:nvSpPr>
          <p:cNvPr id="4" name="Slide Number Placeholder 3">
            <a:extLst>
              <a:ext uri="{FF2B5EF4-FFF2-40B4-BE49-F238E27FC236}">
                <a16:creationId xmlns:a16="http://schemas.microsoft.com/office/drawing/2014/main" id="{22952E5B-80EE-ADEF-D4A7-C9B77D5CC3DC}"/>
              </a:ext>
            </a:extLst>
          </p:cNvPr>
          <p:cNvSpPr>
            <a:spLocks noGrp="1"/>
          </p:cNvSpPr>
          <p:nvPr>
            <p:ph type="sldNum" sz="quarter" idx="12"/>
          </p:nvPr>
        </p:nvSpPr>
        <p:spPr/>
        <p:txBody>
          <a:bodyPr/>
          <a:lstStyle/>
          <a:p>
            <a:fld id="{B6F15528-21DE-4FAA-801E-634DDDAF4B2B}" type="slidenum">
              <a:rPr lang="en-US" smtClean="0"/>
              <a:pPr/>
              <a:t>14</a:t>
            </a:fld>
            <a:endParaRPr lang="en-US"/>
          </a:p>
        </p:txBody>
      </p:sp>
      <p:pic>
        <p:nvPicPr>
          <p:cNvPr id="6" name="Picture 5">
            <a:extLst>
              <a:ext uri="{FF2B5EF4-FFF2-40B4-BE49-F238E27FC236}">
                <a16:creationId xmlns:a16="http://schemas.microsoft.com/office/drawing/2014/main" id="{BA6A87EB-EA23-2738-1C09-380ABB377DA3}"/>
              </a:ext>
            </a:extLst>
          </p:cNvPr>
          <p:cNvPicPr>
            <a:picLocks noChangeAspect="1"/>
          </p:cNvPicPr>
          <p:nvPr/>
        </p:nvPicPr>
        <p:blipFill>
          <a:blip r:embed="rId3"/>
          <a:stretch>
            <a:fillRect/>
          </a:stretch>
        </p:blipFill>
        <p:spPr>
          <a:xfrm>
            <a:off x="2792854" y="1803987"/>
            <a:ext cx="6222252" cy="4197085"/>
          </a:xfrm>
          <a:prstGeom prst="rect">
            <a:avLst/>
          </a:prstGeom>
        </p:spPr>
      </p:pic>
    </p:spTree>
    <p:extLst>
      <p:ext uri="{BB962C8B-B14F-4D97-AF65-F5344CB8AC3E}">
        <p14:creationId xmlns:p14="http://schemas.microsoft.com/office/powerpoint/2010/main" val="27398114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BBE040-882C-74CE-ECE2-9818977278AC}"/>
              </a:ext>
            </a:extLst>
          </p:cNvPr>
          <p:cNvSpPr>
            <a:spLocks noGrp="1"/>
          </p:cNvSpPr>
          <p:nvPr>
            <p:ph type="title"/>
          </p:nvPr>
        </p:nvSpPr>
        <p:spPr>
          <a:xfrm>
            <a:off x="3582211" y="2130359"/>
            <a:ext cx="4841477" cy="1982180"/>
          </a:xfrm>
        </p:spPr>
        <p:txBody>
          <a:bodyPr>
            <a:normAutofit/>
          </a:bodyPr>
          <a:lstStyle/>
          <a:p>
            <a:r>
              <a:rPr lang="en-SG" sz="8000" b="1" dirty="0"/>
              <a:t>Thank You!</a:t>
            </a:r>
          </a:p>
        </p:txBody>
      </p:sp>
    </p:spTree>
    <p:extLst>
      <p:ext uri="{BB962C8B-B14F-4D97-AF65-F5344CB8AC3E}">
        <p14:creationId xmlns:p14="http://schemas.microsoft.com/office/powerpoint/2010/main" val="13392669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erson in a swimming pool&#10;&#10;Description automatically generated with medium confidence">
            <a:extLst>
              <a:ext uri="{FF2B5EF4-FFF2-40B4-BE49-F238E27FC236}">
                <a16:creationId xmlns:a16="http://schemas.microsoft.com/office/drawing/2014/main" id="{22499150-6FE4-36AB-5759-052913C29F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7382" y="1963349"/>
            <a:ext cx="4931701" cy="3698776"/>
          </a:xfrm>
          <a:prstGeom prst="rect">
            <a:avLst/>
          </a:prstGeom>
        </p:spPr>
      </p:pic>
      <p:sp>
        <p:nvSpPr>
          <p:cNvPr id="10" name="TextBox 9">
            <a:extLst>
              <a:ext uri="{FF2B5EF4-FFF2-40B4-BE49-F238E27FC236}">
                <a16:creationId xmlns:a16="http://schemas.microsoft.com/office/drawing/2014/main" id="{3FD20446-0C62-E730-0179-69CD25022C5E}"/>
              </a:ext>
            </a:extLst>
          </p:cNvPr>
          <p:cNvSpPr txBox="1"/>
          <p:nvPr/>
        </p:nvSpPr>
        <p:spPr>
          <a:xfrm>
            <a:off x="719403" y="1411409"/>
            <a:ext cx="5006752" cy="461665"/>
          </a:xfrm>
          <a:prstGeom prst="rect">
            <a:avLst/>
          </a:prstGeom>
          <a:noFill/>
        </p:spPr>
        <p:txBody>
          <a:bodyPr wrap="square">
            <a:spAutoFit/>
          </a:bodyPr>
          <a:lstStyle/>
          <a:p>
            <a:r>
              <a:rPr lang="en-SG" sz="2400" dirty="0"/>
              <a:t>['Forward', '15som', '</a:t>
            </a:r>
            <a:r>
              <a:rPr lang="en-SG" sz="2400" dirty="0" err="1"/>
              <a:t>NoTwis</a:t>
            </a:r>
            <a:r>
              <a:rPr lang="en-SG" sz="2400" dirty="0"/>
              <a:t>', 'PIKE']</a:t>
            </a:r>
          </a:p>
        </p:txBody>
      </p:sp>
      <p:pic>
        <p:nvPicPr>
          <p:cNvPr id="12" name="Picture 11" descr="A picture containing blue, net, miller&#10;&#10;Description automatically generated">
            <a:extLst>
              <a:ext uri="{FF2B5EF4-FFF2-40B4-BE49-F238E27FC236}">
                <a16:creationId xmlns:a16="http://schemas.microsoft.com/office/drawing/2014/main" id="{F6614E2D-EA03-A1C2-E5DE-BD7F8AB88F1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84032" y="1935156"/>
            <a:ext cx="4934400" cy="3700800"/>
          </a:xfrm>
          <a:prstGeom prst="rect">
            <a:avLst/>
          </a:prstGeom>
        </p:spPr>
      </p:pic>
      <p:sp>
        <p:nvSpPr>
          <p:cNvPr id="13" name="TextBox 12">
            <a:extLst>
              <a:ext uri="{FF2B5EF4-FFF2-40B4-BE49-F238E27FC236}">
                <a16:creationId xmlns:a16="http://schemas.microsoft.com/office/drawing/2014/main" id="{F72F0D40-D352-5030-4BF3-49CD2D1E6745}"/>
              </a:ext>
            </a:extLst>
          </p:cNvPr>
          <p:cNvSpPr txBox="1"/>
          <p:nvPr/>
        </p:nvSpPr>
        <p:spPr>
          <a:xfrm>
            <a:off x="6480043" y="1411409"/>
            <a:ext cx="5006752" cy="461665"/>
          </a:xfrm>
          <a:prstGeom prst="rect">
            <a:avLst/>
          </a:prstGeom>
          <a:noFill/>
        </p:spPr>
        <p:txBody>
          <a:bodyPr wrap="square">
            <a:spAutoFit/>
          </a:bodyPr>
          <a:lstStyle/>
          <a:p>
            <a:r>
              <a:rPr lang="en-SG" sz="2400" dirty="0"/>
              <a:t>['Reverse', '15som', '25Twis', 'FREE']</a:t>
            </a:r>
          </a:p>
        </p:txBody>
      </p:sp>
      <p:sp>
        <p:nvSpPr>
          <p:cNvPr id="14" name="TextBox 24">
            <a:extLst>
              <a:ext uri="{FF2B5EF4-FFF2-40B4-BE49-F238E27FC236}">
                <a16:creationId xmlns:a16="http://schemas.microsoft.com/office/drawing/2014/main" id="{26938960-8583-75B9-8484-744852FF4DF8}"/>
              </a:ext>
            </a:extLst>
          </p:cNvPr>
          <p:cNvSpPr txBox="1"/>
          <p:nvPr/>
        </p:nvSpPr>
        <p:spPr>
          <a:xfrm>
            <a:off x="0" y="6550223"/>
            <a:ext cx="2163221" cy="307777"/>
          </a:xfrm>
          <a:prstGeom prst="rect">
            <a:avLst/>
          </a:prstGeom>
          <a:noFill/>
        </p:spPr>
        <p:txBody>
          <a:bodyPr wrap="none" rtlCol="0">
            <a:spAutoFit/>
          </a:bodyPr>
          <a:lstStyle/>
          <a:p>
            <a:r>
              <a:rPr lang="en-SG" sz="1400" dirty="0"/>
              <a:t>GIFs from Diving48 Dataset</a:t>
            </a:r>
            <a:endParaRPr lang="en-US" sz="1400" dirty="0"/>
          </a:p>
        </p:txBody>
      </p:sp>
      <p:sp>
        <p:nvSpPr>
          <p:cNvPr id="15" name="TextBox 24">
            <a:extLst>
              <a:ext uri="{FF2B5EF4-FFF2-40B4-BE49-F238E27FC236}">
                <a16:creationId xmlns:a16="http://schemas.microsoft.com/office/drawing/2014/main" id="{F53AF2E2-53B3-3D6A-2376-E2B34401E4A1}"/>
              </a:ext>
            </a:extLst>
          </p:cNvPr>
          <p:cNvSpPr txBox="1"/>
          <p:nvPr/>
        </p:nvSpPr>
        <p:spPr>
          <a:xfrm>
            <a:off x="0" y="6858001"/>
            <a:ext cx="5777544" cy="256545"/>
          </a:xfrm>
          <a:prstGeom prst="rect">
            <a:avLst/>
          </a:prstGeom>
          <a:noFill/>
        </p:spPr>
        <p:txBody>
          <a:bodyPr wrap="none" rtlCol="0">
            <a:spAutoFit/>
          </a:bodyPr>
          <a:lstStyle/>
          <a:p>
            <a:r>
              <a:rPr lang="en-SG" sz="1067" dirty="0"/>
              <a:t>Image from Li et al. </a:t>
            </a:r>
            <a:r>
              <a:rPr lang="en-US" sz="1067" dirty="0"/>
              <a:t>RESOUND: Towards Action Recognition without Representation Bias</a:t>
            </a:r>
            <a:r>
              <a:rPr lang="en-SG" sz="1067" dirty="0"/>
              <a:t>. </a:t>
            </a:r>
            <a:r>
              <a:rPr lang="en-US" sz="1067" dirty="0"/>
              <a:t>ECCV</a:t>
            </a:r>
            <a:r>
              <a:rPr lang="zh-CN" altLang="en-US" sz="1067" i="1" dirty="0"/>
              <a:t> </a:t>
            </a:r>
            <a:r>
              <a:rPr lang="en-SG" sz="1067" dirty="0"/>
              <a:t>2018</a:t>
            </a:r>
            <a:r>
              <a:rPr lang="en-US" altLang="zh-CN" sz="1067" dirty="0"/>
              <a:t>.</a:t>
            </a:r>
            <a:endParaRPr lang="en-US" sz="1067" dirty="0"/>
          </a:p>
        </p:txBody>
      </p:sp>
      <p:sp>
        <p:nvSpPr>
          <p:cNvPr id="11" name="Title 1">
            <a:extLst>
              <a:ext uri="{FF2B5EF4-FFF2-40B4-BE49-F238E27FC236}">
                <a16:creationId xmlns:a16="http://schemas.microsoft.com/office/drawing/2014/main" id="{3FE901EC-CFB0-4442-3A85-242CB3EE7B50}"/>
              </a:ext>
            </a:extLst>
          </p:cNvPr>
          <p:cNvSpPr>
            <a:spLocks noGrp="1"/>
          </p:cNvSpPr>
          <p:nvPr>
            <p:ph type="title"/>
          </p:nvPr>
        </p:nvSpPr>
        <p:spPr>
          <a:xfrm>
            <a:off x="609600" y="274639"/>
            <a:ext cx="10972800" cy="1143000"/>
          </a:xfrm>
        </p:spPr>
        <p:txBody>
          <a:bodyPr>
            <a:normAutofit/>
          </a:bodyPr>
          <a:lstStyle/>
          <a:p>
            <a:r>
              <a:rPr lang="en-SG" sz="4267" dirty="0"/>
              <a:t>Fine-Grained Action Recognition</a:t>
            </a:r>
          </a:p>
        </p:txBody>
      </p:sp>
    </p:spTree>
    <p:extLst>
      <p:ext uri="{BB962C8B-B14F-4D97-AF65-F5344CB8AC3E}">
        <p14:creationId xmlns:p14="http://schemas.microsoft.com/office/powerpoint/2010/main" val="9145222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3BEA02-3AF0-D8CA-EF00-E23654C9EB97}"/>
              </a:ext>
            </a:extLst>
          </p:cNvPr>
          <p:cNvSpPr>
            <a:spLocks noGrp="1"/>
          </p:cNvSpPr>
          <p:nvPr>
            <p:ph type="title"/>
          </p:nvPr>
        </p:nvSpPr>
        <p:spPr/>
        <p:txBody>
          <a:bodyPr>
            <a:noAutofit/>
          </a:bodyPr>
          <a:lstStyle/>
          <a:p>
            <a:r>
              <a:rPr lang="en-SG" sz="3733" dirty="0"/>
              <a:t>Spatial vs Temporal Fine-grained Differences</a:t>
            </a:r>
          </a:p>
        </p:txBody>
      </p:sp>
      <p:pic>
        <p:nvPicPr>
          <p:cNvPr id="6" name="Content Placeholder 5" descr="A picture containing graphical user interface&#10;&#10;Description automatically generated">
            <a:extLst>
              <a:ext uri="{FF2B5EF4-FFF2-40B4-BE49-F238E27FC236}">
                <a16:creationId xmlns:a16="http://schemas.microsoft.com/office/drawing/2014/main" id="{99ADEDDB-E761-5755-E044-86C6019FE044}"/>
              </a:ext>
            </a:extLst>
          </p:cNvPr>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871531" y="1796820"/>
            <a:ext cx="6462592" cy="4525433"/>
          </a:xfrm>
        </p:spPr>
      </p:pic>
      <p:sp>
        <p:nvSpPr>
          <p:cNvPr id="4" name="Slide Number Placeholder 3">
            <a:extLst>
              <a:ext uri="{FF2B5EF4-FFF2-40B4-BE49-F238E27FC236}">
                <a16:creationId xmlns:a16="http://schemas.microsoft.com/office/drawing/2014/main" id="{371E3390-1A71-95C7-01BE-17FEB7832D27}"/>
              </a:ext>
            </a:extLst>
          </p:cNvPr>
          <p:cNvSpPr>
            <a:spLocks noGrp="1"/>
          </p:cNvSpPr>
          <p:nvPr>
            <p:ph type="sldNum" sz="quarter" idx="12"/>
          </p:nvPr>
        </p:nvSpPr>
        <p:spPr/>
        <p:txBody>
          <a:bodyPr/>
          <a:lstStyle/>
          <a:p>
            <a:fld id="{B6F15528-21DE-4FAA-801E-634DDDAF4B2B}" type="slidenum">
              <a:rPr lang="en-US" smtClean="0"/>
              <a:pPr/>
              <a:t>3</a:t>
            </a:fld>
            <a:endParaRPr lang="en-US"/>
          </a:p>
        </p:txBody>
      </p:sp>
      <p:sp>
        <p:nvSpPr>
          <p:cNvPr id="7" name="Rectangle 6">
            <a:extLst>
              <a:ext uri="{FF2B5EF4-FFF2-40B4-BE49-F238E27FC236}">
                <a16:creationId xmlns:a16="http://schemas.microsoft.com/office/drawing/2014/main" id="{01A87331-4814-1D77-E5EC-9425AAAD78B8}"/>
              </a:ext>
            </a:extLst>
          </p:cNvPr>
          <p:cNvSpPr/>
          <p:nvPr/>
        </p:nvSpPr>
        <p:spPr>
          <a:xfrm>
            <a:off x="8592277" y="2508219"/>
            <a:ext cx="2990123" cy="3046988"/>
          </a:xfrm>
          <a:prstGeom prst="rect">
            <a:avLst/>
          </a:prstGeom>
        </p:spPr>
        <p:txBody>
          <a:bodyPr wrap="square">
            <a:spAutoFit/>
          </a:bodyPr>
          <a:lstStyle/>
          <a:p>
            <a:r>
              <a:rPr lang="en-SG" sz="2400" dirty="0"/>
              <a:t>Fine-grained differences can exist in spatial or temporal aspects. A greater emphasis on the important aspect w.r.t the input video can improve performance</a:t>
            </a:r>
            <a:endParaRPr lang="en-CN" sz="2400" dirty="0"/>
          </a:p>
        </p:txBody>
      </p:sp>
    </p:spTree>
    <p:extLst>
      <p:ext uri="{BB962C8B-B14F-4D97-AF65-F5344CB8AC3E}">
        <p14:creationId xmlns:p14="http://schemas.microsoft.com/office/powerpoint/2010/main" val="26163776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BC0565-CA91-8B45-6948-FA6DFCF154C6}"/>
              </a:ext>
            </a:extLst>
          </p:cNvPr>
          <p:cNvSpPr>
            <a:spLocks noGrp="1"/>
          </p:cNvSpPr>
          <p:nvPr>
            <p:ph type="title"/>
          </p:nvPr>
        </p:nvSpPr>
        <p:spPr/>
        <p:txBody>
          <a:bodyPr>
            <a:normAutofit/>
          </a:bodyPr>
          <a:lstStyle/>
          <a:p>
            <a:r>
              <a:rPr lang="en-SG" sz="4267" dirty="0"/>
              <a:t>Dynamic </a:t>
            </a:r>
            <a:r>
              <a:rPr lang="en-SG" sz="4267" dirty="0" err="1"/>
              <a:t>Spatio</a:t>
            </a:r>
            <a:r>
              <a:rPr lang="en-SG" sz="4267" dirty="0"/>
              <a:t>-Temporal Specialization</a:t>
            </a:r>
          </a:p>
        </p:txBody>
      </p:sp>
      <p:sp>
        <p:nvSpPr>
          <p:cNvPr id="4" name="Slide Number Placeholder 3">
            <a:extLst>
              <a:ext uri="{FF2B5EF4-FFF2-40B4-BE49-F238E27FC236}">
                <a16:creationId xmlns:a16="http://schemas.microsoft.com/office/drawing/2014/main" id="{72641BF0-4D5E-E2F0-7E57-0DE5F4655F4E}"/>
              </a:ext>
            </a:extLst>
          </p:cNvPr>
          <p:cNvSpPr>
            <a:spLocks noGrp="1"/>
          </p:cNvSpPr>
          <p:nvPr>
            <p:ph type="sldNum" sz="quarter" idx="12"/>
          </p:nvPr>
        </p:nvSpPr>
        <p:spPr/>
        <p:txBody>
          <a:bodyPr/>
          <a:lstStyle/>
          <a:p>
            <a:fld id="{B6F15528-21DE-4FAA-801E-634DDDAF4B2B}" type="slidenum">
              <a:rPr lang="en-US" smtClean="0"/>
              <a:pPr/>
              <a:t>4</a:t>
            </a:fld>
            <a:endParaRPr lang="en-US"/>
          </a:p>
        </p:txBody>
      </p:sp>
      <p:sp>
        <p:nvSpPr>
          <p:cNvPr id="8" name="TextBox 7">
            <a:extLst>
              <a:ext uri="{FF2B5EF4-FFF2-40B4-BE49-F238E27FC236}">
                <a16:creationId xmlns:a16="http://schemas.microsoft.com/office/drawing/2014/main" id="{18FE0792-78A4-551F-B99B-640D4D8DA4DB}"/>
              </a:ext>
            </a:extLst>
          </p:cNvPr>
          <p:cNvSpPr txBox="1"/>
          <p:nvPr/>
        </p:nvSpPr>
        <p:spPr>
          <a:xfrm>
            <a:off x="527382" y="1904331"/>
            <a:ext cx="4825503" cy="4154984"/>
          </a:xfrm>
          <a:prstGeom prst="rect">
            <a:avLst/>
          </a:prstGeom>
          <a:noFill/>
        </p:spPr>
        <p:txBody>
          <a:bodyPr wrap="square">
            <a:spAutoFit/>
          </a:bodyPr>
          <a:lstStyle/>
          <a:p>
            <a:r>
              <a:rPr lang="en-SG" sz="2400" b="1" dirty="0"/>
              <a:t>Overview:</a:t>
            </a:r>
            <a:r>
              <a:rPr lang="en-SG" sz="2400" dirty="0"/>
              <a:t> We design a DSTS module to handle fine-grained differences.</a:t>
            </a:r>
          </a:p>
          <a:p>
            <a:endParaRPr lang="en-SG" sz="2400" dirty="0"/>
          </a:p>
          <a:p>
            <a:r>
              <a:rPr lang="en-US" sz="2400" b="0" i="0" u="none" strike="noStrike" baseline="0" dirty="0">
                <a:latin typeface="CMR9"/>
              </a:rPr>
              <a:t>There are </a:t>
            </a:r>
            <a:r>
              <a:rPr lang="en-US" sz="2400" b="1" i="0" u="none" strike="noStrike" baseline="0" dirty="0">
                <a:latin typeface="CMMI9"/>
              </a:rPr>
              <a:t>L </a:t>
            </a:r>
            <a:r>
              <a:rPr lang="en-US" sz="2400" b="1" i="0" u="none" strike="noStrike" baseline="0" dirty="0">
                <a:latin typeface="CMR9"/>
              </a:rPr>
              <a:t>layers </a:t>
            </a:r>
            <a:r>
              <a:rPr lang="en-US" sz="2400" b="0" i="0" u="none" strike="noStrike" baseline="0" dirty="0">
                <a:latin typeface="CMR9"/>
              </a:rPr>
              <a:t>within the DSTS module, each comprising </a:t>
            </a:r>
            <a:r>
              <a:rPr lang="en-US" sz="2400" b="1" i="0" u="none" strike="noStrike" baseline="0" dirty="0">
                <a:latin typeface="CMMI9"/>
              </a:rPr>
              <a:t>N</a:t>
            </a:r>
            <a:r>
              <a:rPr lang="en-US" sz="2400" b="0" i="0" u="none" strike="noStrike" baseline="0" dirty="0">
                <a:latin typeface="CMMI9"/>
              </a:rPr>
              <a:t> </a:t>
            </a:r>
            <a:r>
              <a:rPr lang="en-US" sz="2400" b="1" i="0" u="none" strike="noStrike" baseline="0" dirty="0">
                <a:latin typeface="CMR9"/>
              </a:rPr>
              <a:t>specialized neurons</a:t>
            </a:r>
            <a:r>
              <a:rPr lang="en-US" sz="2400" b="0" i="0" u="none" strike="noStrike" baseline="0" dirty="0">
                <a:latin typeface="CMR9"/>
              </a:rPr>
              <a:t>.</a:t>
            </a:r>
          </a:p>
          <a:p>
            <a:endParaRPr lang="en-US" sz="2400" dirty="0">
              <a:latin typeface="CMR9"/>
            </a:endParaRPr>
          </a:p>
          <a:p>
            <a:r>
              <a:rPr lang="en-US" sz="2400" dirty="0">
                <a:latin typeface="CMR9"/>
              </a:rPr>
              <a:t>In the forward pass, s</a:t>
            </a:r>
            <a:r>
              <a:rPr lang="en-US" sz="2400" b="0" i="0" u="none" strike="noStrike" baseline="0" dirty="0">
                <a:latin typeface="CMR9"/>
              </a:rPr>
              <a:t>pecialized neurons are dynamically activated </a:t>
            </a:r>
            <a:r>
              <a:rPr lang="en-US" sz="2400" b="1" i="0" u="none" strike="noStrike" baseline="0" dirty="0">
                <a:latin typeface="CMR9"/>
              </a:rPr>
              <a:t>based on the input</a:t>
            </a:r>
            <a:r>
              <a:rPr lang="en-US" sz="2400" b="0" i="0" u="none" strike="noStrike" baseline="0" dirty="0">
                <a:latin typeface="CMR9"/>
              </a:rPr>
              <a:t>.</a:t>
            </a:r>
          </a:p>
          <a:p>
            <a:endParaRPr lang="en-SG" sz="2400" dirty="0"/>
          </a:p>
        </p:txBody>
      </p:sp>
      <p:graphicFrame>
        <p:nvGraphicFramePr>
          <p:cNvPr id="7" name="Object 6">
            <a:extLst>
              <a:ext uri="{FF2B5EF4-FFF2-40B4-BE49-F238E27FC236}">
                <a16:creationId xmlns:a16="http://schemas.microsoft.com/office/drawing/2014/main" id="{5440F39C-8386-446C-01BE-7021EE1B204A}"/>
              </a:ext>
            </a:extLst>
          </p:cNvPr>
          <p:cNvGraphicFramePr>
            <a:graphicFrameLocks noChangeAspect="1"/>
          </p:cNvGraphicFramePr>
          <p:nvPr/>
        </p:nvGraphicFramePr>
        <p:xfrm>
          <a:off x="5461000" y="1904331"/>
          <a:ext cx="6553200" cy="3594100"/>
        </p:xfrm>
        <a:graphic>
          <a:graphicData uri="http://schemas.openxmlformats.org/presentationml/2006/ole">
            <mc:AlternateContent xmlns:mc="http://schemas.openxmlformats.org/markup-compatibility/2006">
              <mc:Choice xmlns:v="urn:schemas-microsoft-com:vml" Requires="v">
                <p:oleObj name="Acrobat Document" r:id="rId3" imgW="4914900" imgH="2695407" progId="Acrobat.Document.DC">
                  <p:embed/>
                </p:oleObj>
              </mc:Choice>
              <mc:Fallback>
                <p:oleObj name="Acrobat Document" r:id="rId3" imgW="4914900" imgH="2695407" progId="Acrobat.Document.DC">
                  <p:embed/>
                  <p:pic>
                    <p:nvPicPr>
                      <p:cNvPr id="7" name="Object 6">
                        <a:extLst>
                          <a:ext uri="{FF2B5EF4-FFF2-40B4-BE49-F238E27FC236}">
                            <a16:creationId xmlns:a16="http://schemas.microsoft.com/office/drawing/2014/main" id="{5440F39C-8386-446C-01BE-7021EE1B204A}"/>
                          </a:ext>
                        </a:extLst>
                      </p:cNvPr>
                      <p:cNvPicPr/>
                      <p:nvPr/>
                    </p:nvPicPr>
                    <p:blipFill>
                      <a:blip r:embed="rId4"/>
                      <a:stretch>
                        <a:fillRect/>
                      </a:stretch>
                    </p:blipFill>
                    <p:spPr>
                      <a:xfrm>
                        <a:off x="5461000" y="1904331"/>
                        <a:ext cx="6553200" cy="3594100"/>
                      </a:xfrm>
                      <a:prstGeom prst="rect">
                        <a:avLst/>
                      </a:prstGeom>
                    </p:spPr>
                  </p:pic>
                </p:oleObj>
              </mc:Fallback>
            </mc:AlternateContent>
          </a:graphicData>
        </a:graphic>
      </p:graphicFrame>
    </p:spTree>
    <p:extLst>
      <p:ext uri="{BB962C8B-B14F-4D97-AF65-F5344CB8AC3E}">
        <p14:creationId xmlns:p14="http://schemas.microsoft.com/office/powerpoint/2010/main" val="36200766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BC0565-CA91-8B45-6948-FA6DFCF154C6}"/>
              </a:ext>
            </a:extLst>
          </p:cNvPr>
          <p:cNvSpPr>
            <a:spLocks noGrp="1"/>
          </p:cNvSpPr>
          <p:nvPr>
            <p:ph type="title"/>
          </p:nvPr>
        </p:nvSpPr>
        <p:spPr/>
        <p:txBody>
          <a:bodyPr>
            <a:normAutofit/>
          </a:bodyPr>
          <a:lstStyle/>
          <a:p>
            <a:r>
              <a:rPr lang="en-SG" sz="4267" dirty="0"/>
              <a:t>Dynamic </a:t>
            </a:r>
            <a:r>
              <a:rPr lang="en-SG" sz="4267" dirty="0" err="1"/>
              <a:t>Spatio</a:t>
            </a:r>
            <a:r>
              <a:rPr lang="en-SG" sz="4267" dirty="0"/>
              <a:t>-Temporal Specialization</a:t>
            </a:r>
          </a:p>
        </p:txBody>
      </p:sp>
      <p:sp>
        <p:nvSpPr>
          <p:cNvPr id="4" name="Slide Number Placeholder 3">
            <a:extLst>
              <a:ext uri="{FF2B5EF4-FFF2-40B4-BE49-F238E27FC236}">
                <a16:creationId xmlns:a16="http://schemas.microsoft.com/office/drawing/2014/main" id="{72641BF0-4D5E-E2F0-7E57-0DE5F4655F4E}"/>
              </a:ext>
            </a:extLst>
          </p:cNvPr>
          <p:cNvSpPr>
            <a:spLocks noGrp="1"/>
          </p:cNvSpPr>
          <p:nvPr>
            <p:ph type="sldNum" sz="quarter" idx="12"/>
          </p:nvPr>
        </p:nvSpPr>
        <p:spPr/>
        <p:txBody>
          <a:bodyPr/>
          <a:lstStyle/>
          <a:p>
            <a:fld id="{B6F15528-21DE-4FAA-801E-634DDDAF4B2B}" type="slidenum">
              <a:rPr lang="en-US" smtClean="0"/>
              <a:pPr/>
              <a:t>5</a:t>
            </a:fld>
            <a:endParaRPr lang="en-US"/>
          </a:p>
        </p:txBody>
      </p:sp>
      <p:sp>
        <p:nvSpPr>
          <p:cNvPr id="8" name="TextBox 7">
            <a:extLst>
              <a:ext uri="{FF2B5EF4-FFF2-40B4-BE49-F238E27FC236}">
                <a16:creationId xmlns:a16="http://schemas.microsoft.com/office/drawing/2014/main" id="{18FE0792-78A4-551F-B99B-640D4D8DA4DB}"/>
              </a:ext>
            </a:extLst>
          </p:cNvPr>
          <p:cNvSpPr txBox="1"/>
          <p:nvPr/>
        </p:nvSpPr>
        <p:spPr>
          <a:xfrm>
            <a:off x="527382" y="1690688"/>
            <a:ext cx="6555806" cy="6001643"/>
          </a:xfrm>
          <a:prstGeom prst="rect">
            <a:avLst/>
          </a:prstGeom>
          <a:noFill/>
        </p:spPr>
        <p:txBody>
          <a:bodyPr wrap="square">
            <a:spAutoFit/>
          </a:bodyPr>
          <a:lstStyle/>
          <a:p>
            <a:pPr algn="l"/>
            <a:endParaRPr lang="en-US" sz="2400" dirty="0">
              <a:latin typeface="CMR9"/>
            </a:endParaRPr>
          </a:p>
          <a:p>
            <a:pPr algn="l"/>
            <a:r>
              <a:rPr lang="en-US" sz="2400" dirty="0">
                <a:latin typeface="CMR9"/>
              </a:rPr>
              <a:t>A </a:t>
            </a:r>
            <a:r>
              <a:rPr lang="en-US" sz="2400" b="1" dirty="0">
                <a:latin typeface="CMR9"/>
              </a:rPr>
              <a:t>Synapse Mechanism</a:t>
            </a:r>
            <a:r>
              <a:rPr lang="en-US" sz="2400" b="0" i="0" u="none" strike="noStrike" baseline="0" dirty="0">
                <a:latin typeface="CMR9"/>
              </a:rPr>
              <a:t> </a:t>
            </a:r>
            <a:r>
              <a:rPr lang="en-SG" sz="2400" b="0" i="0" u="none" strike="noStrike" baseline="0" dirty="0">
                <a:latin typeface="CMR10"/>
              </a:rPr>
              <a:t>dynamically activates each specialized </a:t>
            </a:r>
            <a:r>
              <a:rPr lang="en-US" sz="2400" b="0" i="0" u="none" strike="noStrike" baseline="0" dirty="0">
                <a:latin typeface="CMR10"/>
              </a:rPr>
              <a:t>neuron only on a subset of samples that are highly similar, such that only </a:t>
            </a:r>
            <a:r>
              <a:rPr lang="en-SG" sz="2400" b="0" i="0" u="none" strike="noStrike" baseline="0" dirty="0">
                <a:latin typeface="CMR10"/>
              </a:rPr>
              <a:t>fine-grained differences exist between </a:t>
            </a:r>
            <a:r>
              <a:rPr lang="en-US" sz="2400" b="0" i="0" u="none" strike="noStrike" baseline="0" dirty="0">
                <a:latin typeface="CMR10"/>
              </a:rPr>
              <a:t>them. </a:t>
            </a:r>
            <a:endParaRPr lang="en-US" sz="2400" b="0" i="0" u="none" strike="noStrike" baseline="0" dirty="0">
              <a:latin typeface="CMR9"/>
            </a:endParaRPr>
          </a:p>
          <a:p>
            <a:pPr algn="l"/>
            <a:endParaRPr lang="en-SG" sz="2400" dirty="0"/>
          </a:p>
          <a:p>
            <a:pPr algn="l"/>
            <a:r>
              <a:rPr lang="en-US" sz="2400" b="0" i="0" u="none" strike="noStrike" baseline="0" dirty="0">
                <a:latin typeface="CMR10"/>
              </a:rPr>
              <a:t>During training, in order to distinguish</a:t>
            </a:r>
          </a:p>
          <a:p>
            <a:pPr algn="l"/>
            <a:r>
              <a:rPr lang="en-SG" sz="2400" b="0" i="0" u="none" strike="noStrike" baseline="0" dirty="0">
                <a:latin typeface="CMR10"/>
              </a:rPr>
              <a:t>among that subset </a:t>
            </a:r>
            <a:r>
              <a:rPr lang="en-US" sz="2400" b="0" i="0" u="none" strike="noStrike" baseline="0" dirty="0">
                <a:latin typeface="CMR10"/>
              </a:rPr>
              <a:t>of similar samples, the loss will push the specialized neurons to </a:t>
            </a:r>
            <a:r>
              <a:rPr lang="en-US" sz="2400" b="1" i="0" u="none" strike="noStrike" baseline="0" dirty="0">
                <a:latin typeface="CMR10"/>
              </a:rPr>
              <a:t>focus on</a:t>
            </a:r>
          </a:p>
          <a:p>
            <a:pPr algn="l"/>
            <a:r>
              <a:rPr lang="en-SG" sz="2400" b="1" i="0" u="none" strike="noStrike" baseline="0" dirty="0">
                <a:latin typeface="CMR10"/>
              </a:rPr>
              <a:t>exploiting the fine-grained differences </a:t>
            </a:r>
            <a:r>
              <a:rPr lang="en-SG" sz="2400" b="0" i="0" u="none" strike="noStrike" baseline="0" dirty="0">
                <a:latin typeface="CMR10"/>
              </a:rPr>
              <a:t>between them.</a:t>
            </a:r>
          </a:p>
          <a:p>
            <a:endParaRPr lang="en-SG" sz="2400" dirty="0"/>
          </a:p>
          <a:p>
            <a:endParaRPr lang="en-SG" sz="2400" dirty="0"/>
          </a:p>
          <a:p>
            <a:endParaRPr lang="en-SG" sz="2400" dirty="0"/>
          </a:p>
          <a:p>
            <a:endParaRPr lang="en-SG" sz="2400" dirty="0"/>
          </a:p>
          <a:p>
            <a:endParaRPr lang="en-SG" sz="2400" dirty="0"/>
          </a:p>
        </p:txBody>
      </p:sp>
      <p:graphicFrame>
        <p:nvGraphicFramePr>
          <p:cNvPr id="7" name="Object 6">
            <a:extLst>
              <a:ext uri="{FF2B5EF4-FFF2-40B4-BE49-F238E27FC236}">
                <a16:creationId xmlns:a16="http://schemas.microsoft.com/office/drawing/2014/main" id="{5440F39C-8386-446C-01BE-7021EE1B204A}"/>
              </a:ext>
            </a:extLst>
          </p:cNvPr>
          <p:cNvGraphicFramePr>
            <a:graphicFrameLocks noChangeAspect="1"/>
          </p:cNvGraphicFramePr>
          <p:nvPr>
            <p:extLst>
              <p:ext uri="{D42A27DB-BD31-4B8C-83A1-F6EECF244321}">
                <p14:modId xmlns:p14="http://schemas.microsoft.com/office/powerpoint/2010/main" val="860561099"/>
              </p:ext>
            </p:extLst>
          </p:nvPr>
        </p:nvGraphicFramePr>
        <p:xfrm>
          <a:off x="7507992" y="2398628"/>
          <a:ext cx="4410674" cy="2419032"/>
        </p:xfrm>
        <a:graphic>
          <a:graphicData uri="http://schemas.openxmlformats.org/presentationml/2006/ole">
            <mc:AlternateContent xmlns:mc="http://schemas.openxmlformats.org/markup-compatibility/2006">
              <mc:Choice xmlns:v="urn:schemas-microsoft-com:vml" Requires="v">
                <p:oleObj name="Acrobat Document" r:id="rId3" imgW="4914900" imgH="2695407" progId="Acrobat.Document.DC">
                  <p:embed/>
                </p:oleObj>
              </mc:Choice>
              <mc:Fallback>
                <p:oleObj name="Acrobat Document" r:id="rId3" imgW="4914900" imgH="2695407" progId="Acrobat.Document.DC">
                  <p:embed/>
                  <p:pic>
                    <p:nvPicPr>
                      <p:cNvPr id="7" name="Object 6">
                        <a:extLst>
                          <a:ext uri="{FF2B5EF4-FFF2-40B4-BE49-F238E27FC236}">
                            <a16:creationId xmlns:a16="http://schemas.microsoft.com/office/drawing/2014/main" id="{5440F39C-8386-446C-01BE-7021EE1B204A}"/>
                          </a:ext>
                        </a:extLst>
                      </p:cNvPr>
                      <p:cNvPicPr/>
                      <p:nvPr/>
                    </p:nvPicPr>
                    <p:blipFill>
                      <a:blip r:embed="rId4"/>
                      <a:stretch>
                        <a:fillRect/>
                      </a:stretch>
                    </p:blipFill>
                    <p:spPr>
                      <a:xfrm>
                        <a:off x="7507992" y="2398628"/>
                        <a:ext cx="4410674" cy="2419032"/>
                      </a:xfrm>
                      <a:prstGeom prst="rect">
                        <a:avLst/>
                      </a:prstGeom>
                    </p:spPr>
                  </p:pic>
                </p:oleObj>
              </mc:Fallback>
            </mc:AlternateContent>
          </a:graphicData>
        </a:graphic>
      </p:graphicFrame>
    </p:spTree>
    <p:extLst>
      <p:ext uri="{BB962C8B-B14F-4D97-AF65-F5344CB8AC3E}">
        <p14:creationId xmlns:p14="http://schemas.microsoft.com/office/powerpoint/2010/main" val="42748428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BC0565-CA91-8B45-6948-FA6DFCF154C6}"/>
              </a:ext>
            </a:extLst>
          </p:cNvPr>
          <p:cNvSpPr>
            <a:spLocks noGrp="1"/>
          </p:cNvSpPr>
          <p:nvPr>
            <p:ph type="title"/>
          </p:nvPr>
        </p:nvSpPr>
        <p:spPr/>
        <p:txBody>
          <a:bodyPr>
            <a:normAutofit/>
          </a:bodyPr>
          <a:lstStyle/>
          <a:p>
            <a:r>
              <a:rPr lang="en-SG" sz="4267" dirty="0"/>
              <a:t>Dynamic </a:t>
            </a:r>
            <a:r>
              <a:rPr lang="en-SG" sz="4267" dirty="0" err="1"/>
              <a:t>Spatio</a:t>
            </a:r>
            <a:r>
              <a:rPr lang="en-SG" sz="4267" dirty="0"/>
              <a:t>-Temporal Specialization</a:t>
            </a:r>
          </a:p>
        </p:txBody>
      </p:sp>
      <p:pic>
        <p:nvPicPr>
          <p:cNvPr id="6" name="Content Placeholder 5" descr="Diagram&#10;&#10;Description automatically generated">
            <a:extLst>
              <a:ext uri="{FF2B5EF4-FFF2-40B4-BE49-F238E27FC236}">
                <a16:creationId xmlns:a16="http://schemas.microsoft.com/office/drawing/2014/main" id="{4524C9FD-EBFB-63BC-B4FE-4F232DBE4AD7}"/>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903980" y="2041100"/>
            <a:ext cx="6009905" cy="3602285"/>
          </a:xfrm>
        </p:spPr>
      </p:pic>
      <p:sp>
        <p:nvSpPr>
          <p:cNvPr id="4" name="Slide Number Placeholder 3">
            <a:extLst>
              <a:ext uri="{FF2B5EF4-FFF2-40B4-BE49-F238E27FC236}">
                <a16:creationId xmlns:a16="http://schemas.microsoft.com/office/drawing/2014/main" id="{72641BF0-4D5E-E2F0-7E57-0DE5F4655F4E}"/>
              </a:ext>
            </a:extLst>
          </p:cNvPr>
          <p:cNvSpPr>
            <a:spLocks noGrp="1"/>
          </p:cNvSpPr>
          <p:nvPr>
            <p:ph type="sldNum" sz="quarter" idx="12"/>
          </p:nvPr>
        </p:nvSpPr>
        <p:spPr/>
        <p:txBody>
          <a:bodyPr/>
          <a:lstStyle/>
          <a:p>
            <a:fld id="{B6F15528-21DE-4FAA-801E-634DDDAF4B2B}" type="slidenum">
              <a:rPr lang="en-US" smtClean="0"/>
              <a:pPr/>
              <a:t>6</a:t>
            </a:fld>
            <a:endParaRPr lang="en-US" dirty="0"/>
          </a:p>
        </p:txBody>
      </p:sp>
      <p:sp>
        <p:nvSpPr>
          <p:cNvPr id="8" name="TextBox 7">
            <a:extLst>
              <a:ext uri="{FF2B5EF4-FFF2-40B4-BE49-F238E27FC236}">
                <a16:creationId xmlns:a16="http://schemas.microsoft.com/office/drawing/2014/main" id="{18FE0792-78A4-551F-B99B-640D4D8DA4DB}"/>
              </a:ext>
            </a:extLst>
          </p:cNvPr>
          <p:cNvSpPr txBox="1"/>
          <p:nvPr/>
        </p:nvSpPr>
        <p:spPr>
          <a:xfrm>
            <a:off x="406402" y="2591088"/>
            <a:ext cx="5305556" cy="2677656"/>
          </a:xfrm>
          <a:prstGeom prst="rect">
            <a:avLst/>
          </a:prstGeom>
          <a:noFill/>
        </p:spPr>
        <p:txBody>
          <a:bodyPr wrap="square">
            <a:spAutoFit/>
          </a:bodyPr>
          <a:lstStyle/>
          <a:p>
            <a:r>
              <a:rPr lang="en-SG" sz="2400" dirty="0"/>
              <a:t>We also design a </a:t>
            </a:r>
            <a:r>
              <a:rPr lang="en-SG" sz="2400" b="1" dirty="0" err="1"/>
              <a:t>Spatio</a:t>
            </a:r>
            <a:r>
              <a:rPr lang="en-SG" sz="2400" b="1" dirty="0"/>
              <a:t>-Temporal Specialization </a:t>
            </a:r>
            <a:r>
              <a:rPr lang="en-SG" sz="2400" dirty="0"/>
              <a:t>method that additionally provides </a:t>
            </a:r>
            <a:r>
              <a:rPr lang="en-SG" sz="2400" i="1" dirty="0"/>
              <a:t>specialized neurons</a:t>
            </a:r>
            <a:r>
              <a:rPr lang="en-SG" sz="2400" dirty="0"/>
              <a:t> with </a:t>
            </a:r>
            <a:r>
              <a:rPr lang="en-SG" sz="2400" i="1" dirty="0"/>
              <a:t>spatial</a:t>
            </a:r>
            <a:r>
              <a:rPr lang="en-SG" sz="2400" dirty="0"/>
              <a:t> or </a:t>
            </a:r>
            <a:r>
              <a:rPr lang="en-SG" sz="2400" i="1" dirty="0"/>
              <a:t>temporal</a:t>
            </a:r>
            <a:r>
              <a:rPr lang="en-SG" sz="2400" dirty="0"/>
              <a:t> specializations, allowing them to have to higher sensitivity towards the fine-grained differences in those aspects.</a:t>
            </a:r>
            <a:endParaRPr lang="en-SG" sz="2400" b="1" dirty="0"/>
          </a:p>
        </p:txBody>
      </p:sp>
      <p:sp>
        <p:nvSpPr>
          <p:cNvPr id="9" name="TextBox 8">
            <a:extLst>
              <a:ext uri="{FF2B5EF4-FFF2-40B4-BE49-F238E27FC236}">
                <a16:creationId xmlns:a16="http://schemas.microsoft.com/office/drawing/2014/main" id="{FE02E70C-9493-8C55-F52E-A0E8902E31A3}"/>
              </a:ext>
            </a:extLst>
          </p:cNvPr>
          <p:cNvSpPr txBox="1"/>
          <p:nvPr/>
        </p:nvSpPr>
        <p:spPr>
          <a:xfrm>
            <a:off x="5848778" y="5799812"/>
            <a:ext cx="6201927" cy="400110"/>
          </a:xfrm>
          <a:prstGeom prst="rect">
            <a:avLst/>
          </a:prstGeom>
          <a:noFill/>
        </p:spPr>
        <p:txBody>
          <a:bodyPr wrap="square">
            <a:spAutoFit/>
          </a:bodyPr>
          <a:lstStyle/>
          <a:p>
            <a:r>
              <a:rPr lang="en-SG" sz="2000" i="1" dirty="0"/>
              <a:t>Specialized neuron </a:t>
            </a:r>
            <a:r>
              <a:rPr lang="en-SG" sz="2000" dirty="0"/>
              <a:t>with </a:t>
            </a:r>
            <a:r>
              <a:rPr lang="en-SG" sz="2000" dirty="0" err="1"/>
              <a:t>Spatio</a:t>
            </a:r>
            <a:r>
              <a:rPr lang="en-SG" sz="2000" dirty="0"/>
              <a:t>-Temporal Specialization </a:t>
            </a:r>
          </a:p>
        </p:txBody>
      </p:sp>
    </p:spTree>
    <p:extLst>
      <p:ext uri="{BB962C8B-B14F-4D97-AF65-F5344CB8AC3E}">
        <p14:creationId xmlns:p14="http://schemas.microsoft.com/office/powerpoint/2010/main" val="41757409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Diagram&#10;&#10;Description automatically generated">
            <a:extLst>
              <a:ext uri="{FF2B5EF4-FFF2-40B4-BE49-F238E27FC236}">
                <a16:creationId xmlns:a16="http://schemas.microsoft.com/office/drawing/2014/main" id="{4524C9FD-EBFB-63BC-B4FE-4F232DBE4AD7}"/>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903980" y="2041100"/>
            <a:ext cx="6009905" cy="3602285"/>
          </a:xfrm>
        </p:spPr>
      </p:pic>
      <p:sp>
        <p:nvSpPr>
          <p:cNvPr id="4" name="Slide Number Placeholder 3">
            <a:extLst>
              <a:ext uri="{FF2B5EF4-FFF2-40B4-BE49-F238E27FC236}">
                <a16:creationId xmlns:a16="http://schemas.microsoft.com/office/drawing/2014/main" id="{72641BF0-4D5E-E2F0-7E57-0DE5F4655F4E}"/>
              </a:ext>
            </a:extLst>
          </p:cNvPr>
          <p:cNvSpPr>
            <a:spLocks noGrp="1"/>
          </p:cNvSpPr>
          <p:nvPr>
            <p:ph type="sldNum" sz="quarter" idx="12"/>
          </p:nvPr>
        </p:nvSpPr>
        <p:spPr/>
        <p:txBody>
          <a:bodyPr/>
          <a:lstStyle/>
          <a:p>
            <a:fld id="{B6F15528-21DE-4FAA-801E-634DDDAF4B2B}" type="slidenum">
              <a:rPr lang="en-US" smtClean="0"/>
              <a:pPr/>
              <a:t>7</a:t>
            </a:fld>
            <a:endParaRPr lang="en-US"/>
          </a:p>
        </p:txBody>
      </p:sp>
      <p:sp>
        <p:nvSpPr>
          <p:cNvPr id="8" name="TextBox 7">
            <a:extLst>
              <a:ext uri="{FF2B5EF4-FFF2-40B4-BE49-F238E27FC236}">
                <a16:creationId xmlns:a16="http://schemas.microsoft.com/office/drawing/2014/main" id="{18FE0792-78A4-551F-B99B-640D4D8DA4DB}"/>
              </a:ext>
            </a:extLst>
          </p:cNvPr>
          <p:cNvSpPr txBox="1"/>
          <p:nvPr/>
        </p:nvSpPr>
        <p:spPr>
          <a:xfrm>
            <a:off x="406402" y="1473687"/>
            <a:ext cx="5497577" cy="4687565"/>
          </a:xfrm>
          <a:prstGeom prst="rect">
            <a:avLst/>
          </a:prstGeom>
          <a:noFill/>
        </p:spPr>
        <p:txBody>
          <a:bodyPr wrap="square">
            <a:spAutoFit/>
          </a:bodyPr>
          <a:lstStyle/>
          <a:p>
            <a:r>
              <a:rPr lang="en-SG" sz="2133" b="1" dirty="0"/>
              <a:t>Highlights of the Design</a:t>
            </a:r>
          </a:p>
          <a:p>
            <a:pPr marL="380990" indent="-380990">
              <a:buFont typeface="Arial" panose="020B0604020202020204" pitchFamily="34" charset="0"/>
              <a:buChar char="•"/>
            </a:pPr>
            <a:r>
              <a:rPr lang="en-SG" sz="2133" dirty="0"/>
              <a:t>Each </a:t>
            </a:r>
            <a:r>
              <a:rPr lang="en-SG" sz="2133" i="1" dirty="0"/>
              <a:t>specialized neuron</a:t>
            </a:r>
            <a:r>
              <a:rPr lang="en-SG" sz="2133" dirty="0"/>
              <a:t> is designed with </a:t>
            </a:r>
            <a:r>
              <a:rPr lang="en-SG" sz="2133" i="1" dirty="0"/>
              <a:t>a Spatial Operator</a:t>
            </a:r>
            <a:r>
              <a:rPr lang="en-SG" sz="2133" dirty="0"/>
              <a:t> and a </a:t>
            </a:r>
            <a:r>
              <a:rPr lang="en-SG" sz="2133" i="1" dirty="0"/>
              <a:t>Temporal Operator </a:t>
            </a:r>
            <a:r>
              <a:rPr lang="en-SG" sz="2133" dirty="0"/>
              <a:t>in each channel</a:t>
            </a:r>
          </a:p>
          <a:p>
            <a:pPr marL="380990" indent="-380990">
              <a:buFont typeface="Arial" panose="020B0604020202020204" pitchFamily="34" charset="0"/>
              <a:buChar char="•"/>
            </a:pPr>
            <a:endParaRPr lang="en-SG" sz="2133" dirty="0"/>
          </a:p>
          <a:p>
            <a:pPr marL="380990" indent="-380990">
              <a:buFont typeface="Arial" panose="020B0604020202020204" pitchFamily="34" charset="0"/>
              <a:buChar char="•"/>
            </a:pPr>
            <a:r>
              <a:rPr lang="en-SG" sz="2133" i="1" dirty="0"/>
              <a:t>Gate</a:t>
            </a:r>
            <a:r>
              <a:rPr lang="en-SG" sz="2133" dirty="0"/>
              <a:t> parameters in each channel control the choice of operator, and are optimized during training, adapting the architecture of the </a:t>
            </a:r>
            <a:r>
              <a:rPr lang="en-SG" sz="2133" i="1" dirty="0"/>
              <a:t>specialized neuron</a:t>
            </a:r>
          </a:p>
          <a:p>
            <a:endParaRPr lang="en-SG" sz="2133" dirty="0"/>
          </a:p>
          <a:p>
            <a:pPr marL="380990" indent="-380990">
              <a:buFont typeface="Arial" panose="020B0604020202020204" pitchFamily="34" charset="0"/>
              <a:buChar char="•"/>
            </a:pPr>
            <a:r>
              <a:rPr lang="en-SG" sz="2133" dirty="0"/>
              <a:t>The set of </a:t>
            </a:r>
            <a:r>
              <a:rPr lang="en-SG" sz="2133" i="1" dirty="0"/>
              <a:t>neurons</a:t>
            </a:r>
            <a:r>
              <a:rPr lang="en-SG" sz="2133" dirty="0"/>
              <a:t> will have diversified architectures, which </a:t>
            </a:r>
            <a:r>
              <a:rPr lang="en-US" sz="2133" dirty="0"/>
              <a:t>collectively are capable of handling a large variety of </a:t>
            </a:r>
            <a:r>
              <a:rPr lang="en-US" sz="2133" i="1" dirty="0"/>
              <a:t>spatial</a:t>
            </a:r>
            <a:r>
              <a:rPr lang="en-US" sz="2133" dirty="0"/>
              <a:t> and </a:t>
            </a:r>
            <a:r>
              <a:rPr lang="en-US" sz="2133" i="1" dirty="0"/>
              <a:t>temporal</a:t>
            </a:r>
            <a:r>
              <a:rPr lang="en-US" sz="2133" dirty="0"/>
              <a:t> fine-grained differences</a:t>
            </a:r>
            <a:endParaRPr lang="en-SG" sz="2133" dirty="0"/>
          </a:p>
        </p:txBody>
      </p:sp>
      <p:sp>
        <p:nvSpPr>
          <p:cNvPr id="9" name="Title 1">
            <a:extLst>
              <a:ext uri="{FF2B5EF4-FFF2-40B4-BE49-F238E27FC236}">
                <a16:creationId xmlns:a16="http://schemas.microsoft.com/office/drawing/2014/main" id="{C928FB21-EF95-E57D-803F-32BD890026D4}"/>
              </a:ext>
            </a:extLst>
          </p:cNvPr>
          <p:cNvSpPr txBox="1">
            <a:spLocks/>
          </p:cNvSpPr>
          <p:nvPr/>
        </p:nvSpPr>
        <p:spPr>
          <a:xfrm>
            <a:off x="812800" y="477839"/>
            <a:ext cx="10972800" cy="1143000"/>
          </a:xfrm>
          <a:prstGeom prst="rect">
            <a:avLst/>
          </a:prstGeom>
        </p:spPr>
        <p:txBody>
          <a:bodyPr vert="horz" lIns="121920" tIns="60960" rIns="121920" bIns="6096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SG" sz="4267"/>
              <a:t>Dynamic Spatio-Temporal Specialization</a:t>
            </a:r>
            <a:endParaRPr lang="en-SG" sz="4267" dirty="0"/>
          </a:p>
        </p:txBody>
      </p:sp>
      <p:sp>
        <p:nvSpPr>
          <p:cNvPr id="3" name="TextBox 2">
            <a:extLst>
              <a:ext uri="{FF2B5EF4-FFF2-40B4-BE49-F238E27FC236}">
                <a16:creationId xmlns:a16="http://schemas.microsoft.com/office/drawing/2014/main" id="{EBC8E510-325E-DE6A-830B-203720186429}"/>
              </a:ext>
            </a:extLst>
          </p:cNvPr>
          <p:cNvSpPr txBox="1"/>
          <p:nvPr/>
        </p:nvSpPr>
        <p:spPr>
          <a:xfrm>
            <a:off x="5848778" y="5799812"/>
            <a:ext cx="6201927" cy="400110"/>
          </a:xfrm>
          <a:prstGeom prst="rect">
            <a:avLst/>
          </a:prstGeom>
          <a:noFill/>
        </p:spPr>
        <p:txBody>
          <a:bodyPr wrap="square">
            <a:spAutoFit/>
          </a:bodyPr>
          <a:lstStyle/>
          <a:p>
            <a:r>
              <a:rPr lang="en-SG" sz="2000" i="1" dirty="0"/>
              <a:t>Specialized neuron </a:t>
            </a:r>
            <a:r>
              <a:rPr lang="en-SG" sz="2000" dirty="0"/>
              <a:t>with </a:t>
            </a:r>
            <a:r>
              <a:rPr lang="en-SG" sz="2000" dirty="0" err="1"/>
              <a:t>Spatio</a:t>
            </a:r>
            <a:r>
              <a:rPr lang="en-SG" sz="2000" dirty="0"/>
              <a:t>-Temporal Specialization </a:t>
            </a:r>
          </a:p>
        </p:txBody>
      </p:sp>
    </p:spTree>
    <p:extLst>
      <p:ext uri="{BB962C8B-B14F-4D97-AF65-F5344CB8AC3E}">
        <p14:creationId xmlns:p14="http://schemas.microsoft.com/office/powerpoint/2010/main" val="22474184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2641BF0-4D5E-E2F0-7E57-0DE5F4655F4E}"/>
              </a:ext>
            </a:extLst>
          </p:cNvPr>
          <p:cNvSpPr>
            <a:spLocks noGrp="1"/>
          </p:cNvSpPr>
          <p:nvPr>
            <p:ph type="sldNum" sz="quarter" idx="12"/>
          </p:nvPr>
        </p:nvSpPr>
        <p:spPr/>
        <p:txBody>
          <a:bodyPr/>
          <a:lstStyle/>
          <a:p>
            <a:fld id="{B6F15528-21DE-4FAA-801E-634DDDAF4B2B}" type="slidenum">
              <a:rPr lang="en-US" smtClean="0"/>
              <a:pPr/>
              <a:t>8</a:t>
            </a:fld>
            <a:endParaRPr lang="en-US"/>
          </a:p>
        </p:txBody>
      </p:sp>
      <p:sp>
        <p:nvSpPr>
          <p:cNvPr id="8" name="TextBox 7">
            <a:extLst>
              <a:ext uri="{FF2B5EF4-FFF2-40B4-BE49-F238E27FC236}">
                <a16:creationId xmlns:a16="http://schemas.microsoft.com/office/drawing/2014/main" id="{18FE0792-78A4-551F-B99B-640D4D8DA4DB}"/>
              </a:ext>
            </a:extLst>
          </p:cNvPr>
          <p:cNvSpPr txBox="1"/>
          <p:nvPr/>
        </p:nvSpPr>
        <p:spPr>
          <a:xfrm>
            <a:off x="406402" y="1473687"/>
            <a:ext cx="5209545" cy="4687565"/>
          </a:xfrm>
          <a:prstGeom prst="rect">
            <a:avLst/>
          </a:prstGeom>
          <a:noFill/>
          <a:ln>
            <a:noFill/>
          </a:ln>
        </p:spPr>
        <p:txBody>
          <a:bodyPr wrap="square">
            <a:spAutoFit/>
          </a:bodyPr>
          <a:lstStyle/>
          <a:p>
            <a:r>
              <a:rPr lang="en-SG" sz="2133" b="1" dirty="0"/>
              <a:t>Motivations of UDL</a:t>
            </a:r>
          </a:p>
          <a:p>
            <a:pPr marL="380990" indent="-380990">
              <a:buFont typeface="Arial" panose="020B0604020202020204" pitchFamily="34" charset="0"/>
              <a:buChar char="•"/>
            </a:pPr>
            <a:r>
              <a:rPr lang="en-US" sz="2133" dirty="0"/>
              <a:t>Our Upstream-Downstream Learning (UDL) algorithm better optimizes the model parameters involved in making dynamic decisions.</a:t>
            </a:r>
          </a:p>
          <a:p>
            <a:pPr marL="380990" indent="-380990">
              <a:buFont typeface="Arial" panose="020B0604020202020204" pitchFamily="34" charset="0"/>
              <a:buChar char="•"/>
            </a:pPr>
            <a:endParaRPr lang="en-US" sz="2133" dirty="0"/>
          </a:p>
          <a:p>
            <a:pPr marL="380990" indent="-380990">
              <a:buFont typeface="Arial" panose="020B0604020202020204" pitchFamily="34" charset="0"/>
              <a:buChar char="•"/>
            </a:pPr>
            <a:r>
              <a:rPr lang="en-US" sz="2133" i="1" dirty="0"/>
              <a:t>This is because </a:t>
            </a:r>
            <a:r>
              <a:rPr lang="en-US" sz="2133" i="1" dirty="0">
                <a:solidFill>
                  <a:srgbClr val="FF0000"/>
                </a:solidFill>
              </a:rPr>
              <a:t>upstream parameters </a:t>
            </a:r>
            <a:r>
              <a:rPr lang="en-US" sz="2133" dirty="0"/>
              <a:t>that make dynamic decisions and </a:t>
            </a:r>
            <a:r>
              <a:rPr lang="en-US" sz="2133" i="1" dirty="0">
                <a:solidFill>
                  <a:srgbClr val="00B0F0"/>
                </a:solidFill>
              </a:rPr>
              <a:t>downstream parameters </a:t>
            </a:r>
            <a:r>
              <a:rPr lang="en-US" sz="2133" dirty="0"/>
              <a:t>that process input, are jointly trained during our end-to-end training, which can be challenging as </a:t>
            </a:r>
            <a:r>
              <a:rPr lang="en-US" sz="2133" dirty="0">
                <a:solidFill>
                  <a:srgbClr val="FF0000"/>
                </a:solidFill>
              </a:rPr>
              <a:t>upstream parameters</a:t>
            </a:r>
            <a:r>
              <a:rPr lang="en-US" sz="2133" dirty="0"/>
              <a:t> themselves also affect the training of </a:t>
            </a:r>
            <a:r>
              <a:rPr lang="en-US" sz="2133" dirty="0">
                <a:solidFill>
                  <a:srgbClr val="00B0F0"/>
                </a:solidFill>
              </a:rPr>
              <a:t>downstream parameters</a:t>
            </a:r>
            <a:r>
              <a:rPr lang="en-US" sz="2133" dirty="0"/>
              <a:t>.</a:t>
            </a:r>
          </a:p>
          <a:p>
            <a:pPr marL="380990" indent="-380990">
              <a:buFont typeface="Arial" panose="020B0604020202020204" pitchFamily="34" charset="0"/>
              <a:buChar char="•"/>
            </a:pPr>
            <a:endParaRPr lang="en-US" sz="2133" dirty="0"/>
          </a:p>
        </p:txBody>
      </p:sp>
      <p:sp>
        <p:nvSpPr>
          <p:cNvPr id="9" name="Title 1">
            <a:extLst>
              <a:ext uri="{FF2B5EF4-FFF2-40B4-BE49-F238E27FC236}">
                <a16:creationId xmlns:a16="http://schemas.microsoft.com/office/drawing/2014/main" id="{C928FB21-EF95-E57D-803F-32BD890026D4}"/>
              </a:ext>
            </a:extLst>
          </p:cNvPr>
          <p:cNvSpPr txBox="1">
            <a:spLocks/>
          </p:cNvSpPr>
          <p:nvPr/>
        </p:nvSpPr>
        <p:spPr>
          <a:xfrm>
            <a:off x="812800" y="477839"/>
            <a:ext cx="10972800" cy="1143000"/>
          </a:xfrm>
          <a:prstGeom prst="rect">
            <a:avLst/>
          </a:prstGeom>
        </p:spPr>
        <p:txBody>
          <a:bodyPr vert="horz" lIns="121920" tIns="60960" rIns="121920" bIns="6096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SG" sz="4267" dirty="0"/>
              <a:t>Upstream-Downstream Learning</a:t>
            </a:r>
          </a:p>
        </p:txBody>
      </p:sp>
      <p:pic>
        <p:nvPicPr>
          <p:cNvPr id="10" name="Content Placeholder 5" descr="Diagram&#10;&#10;Description automatically generated">
            <a:extLst>
              <a:ext uri="{FF2B5EF4-FFF2-40B4-BE49-F238E27FC236}">
                <a16:creationId xmlns:a16="http://schemas.microsoft.com/office/drawing/2014/main" id="{A145EF81-399A-FF0C-FB40-C17B61EA0A3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903980" y="2041100"/>
            <a:ext cx="6009905" cy="3602285"/>
          </a:xfrm>
        </p:spPr>
      </p:pic>
      <p:sp>
        <p:nvSpPr>
          <p:cNvPr id="5" name="Oval 4">
            <a:extLst>
              <a:ext uri="{FF2B5EF4-FFF2-40B4-BE49-F238E27FC236}">
                <a16:creationId xmlns:a16="http://schemas.microsoft.com/office/drawing/2014/main" id="{3A5A0440-167E-CD1C-CDEF-191C98DEECD2}"/>
              </a:ext>
            </a:extLst>
          </p:cNvPr>
          <p:cNvSpPr/>
          <p:nvPr/>
        </p:nvSpPr>
        <p:spPr>
          <a:xfrm>
            <a:off x="5903979" y="2564904"/>
            <a:ext cx="1248139" cy="864096"/>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2400"/>
          </a:p>
        </p:txBody>
      </p:sp>
      <p:sp>
        <p:nvSpPr>
          <p:cNvPr id="12" name="Oval 11">
            <a:extLst>
              <a:ext uri="{FF2B5EF4-FFF2-40B4-BE49-F238E27FC236}">
                <a16:creationId xmlns:a16="http://schemas.microsoft.com/office/drawing/2014/main" id="{6FA8C536-5F7D-410C-F71A-91BC7722DEA3}"/>
              </a:ext>
            </a:extLst>
          </p:cNvPr>
          <p:cNvSpPr/>
          <p:nvPr/>
        </p:nvSpPr>
        <p:spPr>
          <a:xfrm>
            <a:off x="7824192" y="1826944"/>
            <a:ext cx="1500651" cy="864096"/>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2400"/>
          </a:p>
        </p:txBody>
      </p:sp>
      <p:sp>
        <p:nvSpPr>
          <p:cNvPr id="13" name="Oval 12">
            <a:extLst>
              <a:ext uri="{FF2B5EF4-FFF2-40B4-BE49-F238E27FC236}">
                <a16:creationId xmlns:a16="http://schemas.microsoft.com/office/drawing/2014/main" id="{EFDA72D8-6220-9F32-C51B-B073EE2D8ECB}"/>
              </a:ext>
            </a:extLst>
          </p:cNvPr>
          <p:cNvSpPr/>
          <p:nvPr/>
        </p:nvSpPr>
        <p:spPr>
          <a:xfrm>
            <a:off x="8428878" y="2943597"/>
            <a:ext cx="2208245" cy="1252921"/>
          </a:xfrm>
          <a:prstGeom prst="ellipse">
            <a:avLst/>
          </a:prstGeom>
          <a:noFill/>
          <a:ln w="571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2400"/>
          </a:p>
        </p:txBody>
      </p:sp>
      <p:sp>
        <p:nvSpPr>
          <p:cNvPr id="14" name="Oval 13">
            <a:extLst>
              <a:ext uri="{FF2B5EF4-FFF2-40B4-BE49-F238E27FC236}">
                <a16:creationId xmlns:a16="http://schemas.microsoft.com/office/drawing/2014/main" id="{EF13B14B-6F24-3A48-7548-DFE60B4D9D65}"/>
              </a:ext>
            </a:extLst>
          </p:cNvPr>
          <p:cNvSpPr/>
          <p:nvPr/>
        </p:nvSpPr>
        <p:spPr>
          <a:xfrm>
            <a:off x="8428878" y="4309572"/>
            <a:ext cx="2208245" cy="1252921"/>
          </a:xfrm>
          <a:prstGeom prst="ellipse">
            <a:avLst/>
          </a:prstGeom>
          <a:noFill/>
          <a:ln w="571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2400"/>
          </a:p>
        </p:txBody>
      </p:sp>
    </p:spTree>
    <p:extLst>
      <p:ext uri="{BB962C8B-B14F-4D97-AF65-F5344CB8AC3E}">
        <p14:creationId xmlns:p14="http://schemas.microsoft.com/office/powerpoint/2010/main" val="4962456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2641BF0-4D5E-E2F0-7E57-0DE5F4655F4E}"/>
              </a:ext>
            </a:extLst>
          </p:cNvPr>
          <p:cNvSpPr>
            <a:spLocks noGrp="1"/>
          </p:cNvSpPr>
          <p:nvPr>
            <p:ph type="sldNum" sz="quarter" idx="12"/>
          </p:nvPr>
        </p:nvSpPr>
        <p:spPr/>
        <p:txBody>
          <a:bodyPr/>
          <a:lstStyle/>
          <a:p>
            <a:fld id="{B6F15528-21DE-4FAA-801E-634DDDAF4B2B}" type="slidenum">
              <a:rPr lang="en-US" smtClean="0"/>
              <a:pPr/>
              <a:t>9</a:t>
            </a:fld>
            <a:endParaRPr lang="en-US"/>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8FE0792-78A4-551F-B99B-640D4D8DA4DB}"/>
                  </a:ext>
                </a:extLst>
              </p:cNvPr>
              <p:cNvSpPr txBox="1"/>
              <p:nvPr/>
            </p:nvSpPr>
            <p:spPr>
              <a:xfrm>
                <a:off x="527382" y="1567419"/>
                <a:ext cx="10682153" cy="3702873"/>
              </a:xfrm>
              <a:prstGeom prst="rect">
                <a:avLst/>
              </a:prstGeom>
              <a:noFill/>
            </p:spPr>
            <p:txBody>
              <a:bodyPr wrap="square">
                <a:spAutoFit/>
              </a:bodyPr>
              <a:lstStyle/>
              <a:p>
                <a:r>
                  <a:rPr lang="en-US" sz="2133" dirty="0"/>
                  <a:t>In each iteration, we sample two mini-batches from the training data: training samples </a:t>
                </a:r>
                <a14:m>
                  <m:oMath xmlns:m="http://schemas.openxmlformats.org/officeDocument/2006/math">
                    <m:sSub>
                      <m:sSubPr>
                        <m:ctrlPr>
                          <a:rPr lang="en-US" sz="2133" i="1" dirty="0">
                            <a:latin typeface="Cambria Math" panose="02040503050406030204" pitchFamily="18" charset="0"/>
                          </a:rPr>
                        </m:ctrlPr>
                      </m:sSubPr>
                      <m:e>
                        <m:r>
                          <a:rPr lang="en-US" sz="2133" i="1" dirty="0">
                            <a:latin typeface="Cambria Math" panose="02040503050406030204" pitchFamily="18" charset="0"/>
                          </a:rPr>
                          <m:t>𝐷</m:t>
                        </m:r>
                      </m:e>
                      <m:sub>
                        <m:r>
                          <a:rPr lang="en-SG" sz="2133" i="1" dirty="0">
                            <a:latin typeface="Cambria Math" panose="02040503050406030204" pitchFamily="18" charset="0"/>
                          </a:rPr>
                          <m:t>𝑡𝑟𝑎𝑖𝑛</m:t>
                        </m:r>
                      </m:sub>
                    </m:sSub>
                    <m:r>
                      <a:rPr lang="en-SG" sz="2133" i="1" dirty="0">
                        <a:latin typeface="Cambria Math" panose="02040503050406030204" pitchFamily="18" charset="0"/>
                      </a:rPr>
                      <m:t> </m:t>
                    </m:r>
                  </m:oMath>
                </a14:m>
                <a:r>
                  <a:rPr lang="en-US" sz="2133" dirty="0"/>
                  <a:t>and validation samples </a:t>
                </a:r>
                <a14:m>
                  <m:oMath xmlns:m="http://schemas.openxmlformats.org/officeDocument/2006/math">
                    <m:sSub>
                      <m:sSubPr>
                        <m:ctrlPr>
                          <a:rPr lang="en-US" sz="2133" i="1" dirty="0">
                            <a:latin typeface="Cambria Math" panose="02040503050406030204" pitchFamily="18" charset="0"/>
                          </a:rPr>
                        </m:ctrlPr>
                      </m:sSubPr>
                      <m:e>
                        <m:r>
                          <a:rPr lang="en-US" sz="2133" i="1" dirty="0">
                            <a:latin typeface="Cambria Math" panose="02040503050406030204" pitchFamily="18" charset="0"/>
                          </a:rPr>
                          <m:t>𝐷</m:t>
                        </m:r>
                      </m:e>
                      <m:sub>
                        <m:r>
                          <a:rPr lang="en-SG" sz="2133" i="1" dirty="0">
                            <a:latin typeface="Cambria Math" panose="02040503050406030204" pitchFamily="18" charset="0"/>
                          </a:rPr>
                          <m:t>𝑣𝑎𝑙</m:t>
                        </m:r>
                      </m:sub>
                    </m:sSub>
                  </m:oMath>
                </a14:m>
                <a:r>
                  <a:rPr lang="en-US" sz="2133" dirty="0"/>
                  <a:t>. Then, the algorithm proceeds in three steps:</a:t>
                </a:r>
              </a:p>
              <a:p>
                <a:endParaRPr lang="en-US" sz="2133" dirty="0"/>
              </a:p>
              <a:p>
                <a:endParaRPr lang="en-US" sz="2133" dirty="0"/>
              </a:p>
              <a:p>
                <a:r>
                  <a:rPr lang="en-US" sz="2133" b="1" dirty="0"/>
                  <a:t>Step 1: </a:t>
                </a:r>
                <a:r>
                  <a:rPr lang="en-US" sz="2133" dirty="0"/>
                  <a:t>A </a:t>
                </a:r>
                <a:r>
                  <a:rPr lang="en-US" sz="2133" b="1" dirty="0"/>
                  <a:t>Simulated Update Step </a:t>
                </a:r>
                <a:r>
                  <a:rPr lang="en-US" sz="2133" dirty="0"/>
                  <a:t>updates </a:t>
                </a:r>
                <a:r>
                  <a:rPr lang="en-US" sz="2133" dirty="0">
                    <a:solidFill>
                      <a:srgbClr val="00B0F0"/>
                    </a:solidFill>
                  </a:rPr>
                  <a:t>downstream parameters </a:t>
                </a:r>
                <a14:m>
                  <m:oMath xmlns:m="http://schemas.openxmlformats.org/officeDocument/2006/math">
                    <m:r>
                      <a:rPr lang="en-US" sz="2133" i="1" dirty="0">
                        <a:solidFill>
                          <a:srgbClr val="00B0F0"/>
                        </a:solidFill>
                        <a:latin typeface="Cambria Math" panose="02040503050406030204" pitchFamily="18" charset="0"/>
                      </a:rPr>
                      <m:t>𝑑</m:t>
                    </m:r>
                  </m:oMath>
                </a14:m>
                <a:r>
                  <a:rPr lang="en-US" sz="2133" dirty="0"/>
                  <a:t> using supervised loss </a:t>
                </a:r>
                <a14:m>
                  <m:oMath xmlns:m="http://schemas.openxmlformats.org/officeDocument/2006/math">
                    <m:r>
                      <a:rPr lang="en-US" sz="2133" i="1" dirty="0">
                        <a:latin typeface="Cambria Math" panose="02040503050406030204" pitchFamily="18" charset="0"/>
                      </a:rPr>
                      <m:t>ℓ </m:t>
                    </m:r>
                  </m:oMath>
                </a14:m>
                <a:r>
                  <a:rPr lang="en-US" sz="2133" dirty="0"/>
                  <a:t>on </a:t>
                </a:r>
                <a14:m>
                  <m:oMath xmlns:m="http://schemas.openxmlformats.org/officeDocument/2006/math">
                    <m:sSub>
                      <m:sSubPr>
                        <m:ctrlPr>
                          <a:rPr lang="en-US" sz="2133" i="1" dirty="0">
                            <a:latin typeface="Cambria Math" panose="02040503050406030204" pitchFamily="18" charset="0"/>
                          </a:rPr>
                        </m:ctrlPr>
                      </m:sSubPr>
                      <m:e>
                        <m:r>
                          <a:rPr lang="en-US" sz="2133" i="1" dirty="0">
                            <a:latin typeface="Cambria Math" panose="02040503050406030204" pitchFamily="18" charset="0"/>
                          </a:rPr>
                          <m:t>𝐷</m:t>
                        </m:r>
                      </m:e>
                      <m:sub>
                        <m:r>
                          <a:rPr lang="en-SG" sz="2133" i="1" dirty="0">
                            <a:latin typeface="Cambria Math" panose="02040503050406030204" pitchFamily="18" charset="0"/>
                          </a:rPr>
                          <m:t>𝑡𝑟𝑎𝑖𝑛</m:t>
                        </m:r>
                      </m:sub>
                    </m:sSub>
                  </m:oMath>
                </a14:m>
                <a:r>
                  <a:rPr lang="en-SG" sz="2133" dirty="0"/>
                  <a:t>:</a:t>
                </a:r>
              </a:p>
              <a:p>
                <a:endParaRPr lang="en-SG" sz="2133" dirty="0"/>
              </a:p>
              <a:p>
                <a:endParaRPr lang="en-SG" sz="2133" dirty="0"/>
              </a:p>
              <a:p>
                <a:endParaRPr lang="en-SG" sz="2133" dirty="0"/>
              </a:p>
              <a:p>
                <a:r>
                  <a:rPr lang="en-US" sz="2133" dirty="0"/>
                  <a:t>where </a:t>
                </a:r>
                <a14:m>
                  <m:oMath xmlns:m="http://schemas.openxmlformats.org/officeDocument/2006/math">
                    <m:r>
                      <a:rPr lang="en-US" sz="2133" i="1" dirty="0">
                        <a:latin typeface="Cambria Math" panose="02040503050406030204" pitchFamily="18" charset="0"/>
                      </a:rPr>
                      <m:t>𝛼</m:t>
                    </m:r>
                    <m:r>
                      <a:rPr lang="en-US" sz="2133" i="1" dirty="0">
                        <a:latin typeface="Cambria Math" panose="02040503050406030204" pitchFamily="18" charset="0"/>
                      </a:rPr>
                      <m:t> </m:t>
                    </m:r>
                  </m:oMath>
                </a14:m>
                <a:r>
                  <a:rPr lang="en-US" sz="2133" dirty="0"/>
                  <a:t>is a learning rate hyperparameter, while </a:t>
                </a:r>
                <a14:m>
                  <m:oMath xmlns:m="http://schemas.openxmlformats.org/officeDocument/2006/math">
                    <m:r>
                      <a:rPr lang="en-US" sz="2133" i="1" dirty="0">
                        <a:latin typeface="Cambria Math" panose="02040503050406030204" pitchFamily="18" charset="0"/>
                      </a:rPr>
                      <m:t>𝑢</m:t>
                    </m:r>
                  </m:oMath>
                </a14:m>
                <a:r>
                  <a:rPr lang="en-US" sz="2133" dirty="0"/>
                  <a:t> and </a:t>
                </a:r>
                <a14:m>
                  <m:oMath xmlns:m="http://schemas.openxmlformats.org/officeDocument/2006/math">
                    <m:r>
                      <a:rPr lang="en-US" sz="2133" i="1" dirty="0">
                        <a:latin typeface="Cambria Math" panose="02040503050406030204" pitchFamily="18" charset="0"/>
                      </a:rPr>
                      <m:t>𝑑</m:t>
                    </m:r>
                  </m:oMath>
                </a14:m>
                <a:r>
                  <a:rPr lang="en-US" sz="2133" dirty="0"/>
                  <a:t> denote the upstream and downstream parameters respectively. We keep upstream parameters </a:t>
                </a:r>
                <a14:m>
                  <m:oMath xmlns:m="http://schemas.openxmlformats.org/officeDocument/2006/math">
                    <m:r>
                      <a:rPr lang="en-US" sz="2133" i="1" dirty="0">
                        <a:latin typeface="Cambria Math" panose="02040503050406030204" pitchFamily="18" charset="0"/>
                      </a:rPr>
                      <m:t>𝑢</m:t>
                    </m:r>
                  </m:oMath>
                </a14:m>
                <a:r>
                  <a:rPr lang="en-US" sz="2133" dirty="0"/>
                  <a:t> fixed in this step.</a:t>
                </a:r>
                <a:endParaRPr lang="en-SG" sz="2133" dirty="0"/>
              </a:p>
            </p:txBody>
          </p:sp>
        </mc:Choice>
        <mc:Fallback xmlns="">
          <p:sp>
            <p:nvSpPr>
              <p:cNvPr id="8" name="TextBox 7">
                <a:extLst>
                  <a:ext uri="{FF2B5EF4-FFF2-40B4-BE49-F238E27FC236}">
                    <a16:creationId xmlns:a16="http://schemas.microsoft.com/office/drawing/2014/main" id="{18FE0792-78A4-551F-B99B-640D4D8DA4DB}"/>
                  </a:ext>
                </a:extLst>
              </p:cNvPr>
              <p:cNvSpPr txBox="1">
                <a:spLocks noRot="1" noChangeAspect="1" noMove="1" noResize="1" noEditPoints="1" noAdjustHandles="1" noChangeArrowheads="1" noChangeShapeType="1" noTextEdit="1"/>
              </p:cNvSpPr>
              <p:nvPr/>
            </p:nvSpPr>
            <p:spPr>
              <a:xfrm>
                <a:off x="527382" y="1567419"/>
                <a:ext cx="10682153" cy="3702873"/>
              </a:xfrm>
              <a:prstGeom prst="rect">
                <a:avLst/>
              </a:prstGeom>
              <a:blipFill>
                <a:blip r:embed="rId3"/>
                <a:stretch>
                  <a:fillRect l="-685" t="-822" b="-2303"/>
                </a:stretch>
              </a:blipFill>
            </p:spPr>
            <p:txBody>
              <a:bodyPr/>
              <a:lstStyle/>
              <a:p>
                <a:r>
                  <a:rPr lang="en-SG">
                    <a:noFill/>
                  </a:rPr>
                  <a:t> </a:t>
                </a:r>
              </a:p>
            </p:txBody>
          </p:sp>
        </mc:Fallback>
      </mc:AlternateContent>
      <p:sp>
        <p:nvSpPr>
          <p:cNvPr id="9" name="Title 1">
            <a:extLst>
              <a:ext uri="{FF2B5EF4-FFF2-40B4-BE49-F238E27FC236}">
                <a16:creationId xmlns:a16="http://schemas.microsoft.com/office/drawing/2014/main" id="{C928FB21-EF95-E57D-803F-32BD890026D4}"/>
              </a:ext>
            </a:extLst>
          </p:cNvPr>
          <p:cNvSpPr txBox="1">
            <a:spLocks/>
          </p:cNvSpPr>
          <p:nvPr/>
        </p:nvSpPr>
        <p:spPr>
          <a:xfrm>
            <a:off x="812800" y="477839"/>
            <a:ext cx="10972800" cy="1143000"/>
          </a:xfrm>
          <a:prstGeom prst="rect">
            <a:avLst/>
          </a:prstGeom>
        </p:spPr>
        <p:txBody>
          <a:bodyPr vert="horz" lIns="121920" tIns="60960" rIns="121920" bIns="6096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SG" sz="4267" dirty="0"/>
              <a:t>Upstream-Downstream Learning</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BFA2ADCB-C588-766E-33ED-B70D8B6E89FD}"/>
                  </a:ext>
                </a:extLst>
              </p:cNvPr>
              <p:cNvSpPr txBox="1"/>
              <p:nvPr/>
            </p:nvSpPr>
            <p:spPr>
              <a:xfrm>
                <a:off x="3599724" y="3791234"/>
                <a:ext cx="4120423" cy="389209"/>
              </a:xfrm>
              <a:prstGeom prst="rect">
                <a:avLst/>
              </a:prstGeom>
              <a:noFill/>
            </p:spPr>
            <p:txBody>
              <a:bodyPr wrap="none" lIns="0" tIns="0" rIns="0" bIns="0" rtlCol="0">
                <a:spAutoFit/>
              </a:bodyPr>
              <a:lstStyle/>
              <a:p>
                <a14:m>
                  <m:oMath xmlns:m="http://schemas.openxmlformats.org/officeDocument/2006/math">
                    <m:r>
                      <a:rPr lang="en-SG" sz="2400" i="1">
                        <a:latin typeface="Cambria Math" panose="02040503050406030204" pitchFamily="18" charset="0"/>
                      </a:rPr>
                      <m:t>    </m:t>
                    </m:r>
                    <m:acc>
                      <m:accPr>
                        <m:chr m:val="̂"/>
                        <m:ctrlPr>
                          <a:rPr lang="en-SG" sz="2400" i="1">
                            <a:latin typeface="Cambria Math" panose="02040503050406030204" pitchFamily="18" charset="0"/>
                          </a:rPr>
                        </m:ctrlPr>
                      </m:accPr>
                      <m:e>
                        <m:r>
                          <a:rPr lang="en-SG" sz="2400" i="1">
                            <a:latin typeface="Cambria Math" panose="02040503050406030204" pitchFamily="18" charset="0"/>
                          </a:rPr>
                          <m:t>𝑑</m:t>
                        </m:r>
                      </m:e>
                    </m:acc>
                    <m:r>
                      <a:rPr lang="en-SG" sz="2400" i="1">
                        <a:latin typeface="Cambria Math" panose="02040503050406030204" pitchFamily="18" charset="0"/>
                      </a:rPr>
                      <m:t>= </m:t>
                    </m:r>
                    <m:r>
                      <a:rPr lang="en-SG" sz="2400" i="1">
                        <a:latin typeface="Cambria Math" panose="02040503050406030204" pitchFamily="18" charset="0"/>
                      </a:rPr>
                      <m:t>𝑑</m:t>
                    </m:r>
                    <m:r>
                      <a:rPr lang="en-SG" sz="2400" i="1">
                        <a:latin typeface="Cambria Math" panose="02040503050406030204" pitchFamily="18" charset="0"/>
                      </a:rPr>
                      <m:t> − </m:t>
                    </m:r>
                    <m:r>
                      <a:rPr lang="en-SG" sz="2400" i="1">
                        <a:latin typeface="Cambria Math" panose="02040503050406030204" pitchFamily="18" charset="0"/>
                      </a:rPr>
                      <m:t>𝛼</m:t>
                    </m:r>
                    <m:sSub>
                      <m:sSubPr>
                        <m:ctrlPr>
                          <a:rPr lang="en-SG" sz="2400" i="1">
                            <a:latin typeface="Cambria Math" panose="02040503050406030204" pitchFamily="18" charset="0"/>
                          </a:rPr>
                        </m:ctrlPr>
                      </m:sSubPr>
                      <m:e>
                        <m:r>
                          <m:rPr>
                            <m:sty m:val="p"/>
                          </m:rPr>
                          <a:rPr lang="en-SG" sz="2400">
                            <a:latin typeface="Cambria Math" panose="02040503050406030204" pitchFamily="18" charset="0"/>
                          </a:rPr>
                          <m:t>∇</m:t>
                        </m:r>
                      </m:e>
                      <m:sub>
                        <m:r>
                          <a:rPr lang="en-SG" sz="2400" i="1">
                            <a:latin typeface="Cambria Math" panose="02040503050406030204" pitchFamily="18" charset="0"/>
                          </a:rPr>
                          <m:t>𝑑</m:t>
                        </m:r>
                      </m:sub>
                    </m:sSub>
                    <m:r>
                      <a:rPr lang="en-SG" sz="2400" i="1">
                        <a:latin typeface="Cambria Math" panose="02040503050406030204" pitchFamily="18" charset="0"/>
                      </a:rPr>
                      <m:t>ℓ(</m:t>
                    </m:r>
                    <m:r>
                      <a:rPr lang="en-SG" sz="2400" i="1">
                        <a:latin typeface="Cambria Math" panose="02040503050406030204" pitchFamily="18" charset="0"/>
                      </a:rPr>
                      <m:t>𝑢</m:t>
                    </m:r>
                    <m:r>
                      <a:rPr lang="en-SG" sz="2400" i="1">
                        <a:latin typeface="Cambria Math" panose="02040503050406030204" pitchFamily="18" charset="0"/>
                      </a:rPr>
                      <m:t>,</m:t>
                    </m:r>
                    <m:r>
                      <a:rPr lang="en-SG" sz="2400" i="1">
                        <a:latin typeface="Cambria Math" panose="02040503050406030204" pitchFamily="18" charset="0"/>
                      </a:rPr>
                      <m:t>𝑑</m:t>
                    </m:r>
                    <m:r>
                      <a:rPr lang="en-SG" sz="2400" i="1">
                        <a:latin typeface="Cambria Math" panose="02040503050406030204" pitchFamily="18" charset="0"/>
                      </a:rPr>
                      <m:t>;</m:t>
                    </m:r>
                    <m:sSub>
                      <m:sSubPr>
                        <m:ctrlPr>
                          <a:rPr lang="en-SG" sz="2400" i="1">
                            <a:latin typeface="Cambria Math" panose="02040503050406030204" pitchFamily="18" charset="0"/>
                          </a:rPr>
                        </m:ctrlPr>
                      </m:sSubPr>
                      <m:e>
                        <m:r>
                          <a:rPr lang="en-SG" sz="2400" i="1">
                            <a:latin typeface="Cambria Math" panose="02040503050406030204" pitchFamily="18" charset="0"/>
                          </a:rPr>
                          <m:t>𝐷</m:t>
                        </m:r>
                      </m:e>
                      <m:sub>
                        <m:r>
                          <a:rPr lang="en-SG" sz="2400" i="1">
                            <a:latin typeface="Cambria Math" panose="02040503050406030204" pitchFamily="18" charset="0"/>
                          </a:rPr>
                          <m:t>𝑡𝑟𝑎𝑖𝑛</m:t>
                        </m:r>
                      </m:sub>
                    </m:sSub>
                    <m:r>
                      <a:rPr lang="en-SG" sz="2400" i="1">
                        <a:latin typeface="Cambria Math" panose="02040503050406030204" pitchFamily="18" charset="0"/>
                      </a:rPr>
                      <m:t>)</m:t>
                    </m:r>
                  </m:oMath>
                </a14:m>
                <a:r>
                  <a:rPr lang="en-SG" sz="2400" dirty="0"/>
                  <a:t>  </a:t>
                </a:r>
              </a:p>
            </p:txBody>
          </p:sp>
        </mc:Choice>
        <mc:Fallback xmlns="">
          <p:sp>
            <p:nvSpPr>
              <p:cNvPr id="5" name="TextBox 4">
                <a:extLst>
                  <a:ext uri="{FF2B5EF4-FFF2-40B4-BE49-F238E27FC236}">
                    <a16:creationId xmlns:a16="http://schemas.microsoft.com/office/drawing/2014/main" id="{BFA2ADCB-C588-766E-33ED-B70D8B6E89FD}"/>
                  </a:ext>
                </a:extLst>
              </p:cNvPr>
              <p:cNvSpPr txBox="1">
                <a:spLocks noRot="1" noChangeAspect="1" noMove="1" noResize="1" noEditPoints="1" noAdjustHandles="1" noChangeArrowheads="1" noChangeShapeType="1" noTextEdit="1"/>
              </p:cNvSpPr>
              <p:nvPr/>
            </p:nvSpPr>
            <p:spPr>
              <a:xfrm>
                <a:off x="3599724" y="3791234"/>
                <a:ext cx="4120423" cy="389209"/>
              </a:xfrm>
              <a:prstGeom prst="rect">
                <a:avLst/>
              </a:prstGeom>
              <a:blipFill>
                <a:blip r:embed="rId4"/>
                <a:stretch>
                  <a:fillRect/>
                </a:stretch>
              </a:blipFill>
            </p:spPr>
            <p:txBody>
              <a:bodyPr/>
              <a:lstStyle/>
              <a:p>
                <a:r>
                  <a:rPr lang="en-SG">
                    <a:noFill/>
                  </a:rPr>
                  <a:t> </a:t>
                </a:r>
              </a:p>
            </p:txBody>
          </p:sp>
        </mc:Fallback>
      </mc:AlternateContent>
    </p:spTree>
    <p:extLst>
      <p:ext uri="{BB962C8B-B14F-4D97-AF65-F5344CB8AC3E}">
        <p14:creationId xmlns:p14="http://schemas.microsoft.com/office/powerpoint/2010/main" val="14792800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387</TotalTime>
  <Words>2408</Words>
  <Application>Microsoft Office PowerPoint</Application>
  <PresentationFormat>Widescreen</PresentationFormat>
  <Paragraphs>277</Paragraphs>
  <Slides>15</Slides>
  <Notes>15</Notes>
  <HiddenSlides>3</HiddenSlides>
  <MMClips>0</MMClips>
  <ScaleCrop>false</ScaleCrop>
  <HeadingPairs>
    <vt:vector size="8" baseType="variant">
      <vt:variant>
        <vt:lpstr>Fonts Used</vt:lpstr>
      </vt:variant>
      <vt:variant>
        <vt:i4>10</vt:i4>
      </vt:variant>
      <vt:variant>
        <vt:lpstr>Theme</vt:lpstr>
      </vt:variant>
      <vt:variant>
        <vt:i4>1</vt:i4>
      </vt:variant>
      <vt:variant>
        <vt:lpstr>Embedded OLE Servers</vt:lpstr>
      </vt:variant>
      <vt:variant>
        <vt:i4>1</vt:i4>
      </vt:variant>
      <vt:variant>
        <vt:lpstr>Slide Titles</vt:lpstr>
      </vt:variant>
      <vt:variant>
        <vt:i4>15</vt:i4>
      </vt:variant>
    </vt:vector>
  </HeadingPairs>
  <TitlesOfParts>
    <vt:vector size="27" baseType="lpstr">
      <vt:lpstr>CMEX9</vt:lpstr>
      <vt:lpstr>CMMI6</vt:lpstr>
      <vt:lpstr>CMMI9</vt:lpstr>
      <vt:lpstr>CMR10</vt:lpstr>
      <vt:lpstr>CMR9</vt:lpstr>
      <vt:lpstr>SFRM1200</vt:lpstr>
      <vt:lpstr>Arial</vt:lpstr>
      <vt:lpstr>Calibri</vt:lpstr>
      <vt:lpstr>Calibri Light</vt:lpstr>
      <vt:lpstr>Cambria Math</vt:lpstr>
      <vt:lpstr>Office Theme</vt:lpstr>
      <vt:lpstr>Acrobat Document</vt:lpstr>
      <vt:lpstr>Dynamic Spatio-Temporal Specialization Learning for Fine-Grained Action Recognition</vt:lpstr>
      <vt:lpstr>Fine-Grained Action Recognition</vt:lpstr>
      <vt:lpstr>Spatial vs Temporal Fine-grained Differences</vt:lpstr>
      <vt:lpstr>Dynamic Spatio-Temporal Specialization</vt:lpstr>
      <vt:lpstr>Dynamic Spatio-Temporal Specialization</vt:lpstr>
      <vt:lpstr>Dynamic Spatio-Temporal Specialization</vt:lpstr>
      <vt:lpstr>PowerPoint Presentation</vt:lpstr>
      <vt:lpstr>PowerPoint Presentation</vt:lpstr>
      <vt:lpstr>PowerPoint Presentation</vt:lpstr>
      <vt:lpstr>PowerPoint Presentation</vt:lpstr>
      <vt:lpstr>PowerPoint Presentation</vt:lpstr>
      <vt:lpstr>Experiments</vt:lpstr>
      <vt:lpstr>Ablations on Diving48</vt:lpstr>
      <vt:lpstr>Visualization of Spatio-Temporal Specialization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ERA: Expert Retrieval and Assembly for  Early Action Prediction</dc:title>
  <dc:creator>PhD - Foo Lin Geng</dc:creator>
  <cp:lastModifiedBy>PhD - Foo Lin Geng</cp:lastModifiedBy>
  <cp:revision>9</cp:revision>
  <dcterms:created xsi:type="dcterms:W3CDTF">2022-10-01T10:45:45Z</dcterms:created>
  <dcterms:modified xsi:type="dcterms:W3CDTF">2022-10-04T05:40:09Z</dcterms:modified>
</cp:coreProperties>
</file>